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31" r:id="rId1"/>
  </p:sldMasterIdLst>
  <p:notesMasterIdLst>
    <p:notesMasterId r:id="rId33"/>
  </p:notesMasterIdLst>
  <p:sldIdLst>
    <p:sldId id="256" r:id="rId2"/>
    <p:sldId id="333" r:id="rId3"/>
    <p:sldId id="351" r:id="rId4"/>
    <p:sldId id="309" r:id="rId5"/>
    <p:sldId id="310" r:id="rId6"/>
    <p:sldId id="332" r:id="rId7"/>
    <p:sldId id="339" r:id="rId8"/>
    <p:sldId id="311" r:id="rId9"/>
    <p:sldId id="312" r:id="rId10"/>
    <p:sldId id="313" r:id="rId11"/>
    <p:sldId id="352" r:id="rId12"/>
    <p:sldId id="322" r:id="rId13"/>
    <p:sldId id="323" r:id="rId14"/>
    <p:sldId id="324" r:id="rId15"/>
    <p:sldId id="325" r:id="rId16"/>
    <p:sldId id="326" r:id="rId17"/>
    <p:sldId id="327" r:id="rId18"/>
    <p:sldId id="328" r:id="rId19"/>
    <p:sldId id="329" r:id="rId20"/>
    <p:sldId id="330" r:id="rId21"/>
    <p:sldId id="353" r:id="rId22"/>
    <p:sldId id="345" r:id="rId23"/>
    <p:sldId id="346" r:id="rId24"/>
    <p:sldId id="347" r:id="rId25"/>
    <p:sldId id="348" r:id="rId26"/>
    <p:sldId id="349" r:id="rId27"/>
    <p:sldId id="350" r:id="rId28"/>
    <p:sldId id="354" r:id="rId29"/>
    <p:sldId id="342" r:id="rId30"/>
    <p:sldId id="344" r:id="rId31"/>
    <p:sldId id="356" r:id="rId32"/>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66"/>
    <a:srgbClr val="ECF05A"/>
    <a:srgbClr val="FFFF00"/>
    <a:srgbClr val="FF3300"/>
    <a:srgbClr val="E5E862"/>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1377" autoAdjust="0"/>
  </p:normalViewPr>
  <p:slideViewPr>
    <p:cSldViewPr>
      <p:cViewPr varScale="1">
        <p:scale>
          <a:sx n="91" d="100"/>
          <a:sy n="91" d="100"/>
        </p:scale>
        <p:origin x="-1482" y="-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image" Target="../media/image21.e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1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l-GR"/>
          </a:p>
        </p:txBody>
      </p:sp>
      <p:sp>
        <p:nvSpPr>
          <p:cNvPr id="131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l-GR"/>
          </a:p>
        </p:txBody>
      </p:sp>
      <p:sp>
        <p:nvSpPr>
          <p:cNvPr id="890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1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noProof="0" smtClean="0"/>
              <a:t>Click to edit Master text styles</a:t>
            </a:r>
          </a:p>
          <a:p>
            <a:pPr lvl="1"/>
            <a:r>
              <a:rPr lang="el-GR" noProof="0" smtClean="0"/>
              <a:t>Second level</a:t>
            </a:r>
          </a:p>
          <a:p>
            <a:pPr lvl="2"/>
            <a:r>
              <a:rPr lang="el-GR" noProof="0" smtClean="0"/>
              <a:t>Third level</a:t>
            </a:r>
          </a:p>
          <a:p>
            <a:pPr lvl="3"/>
            <a:r>
              <a:rPr lang="el-GR" noProof="0" smtClean="0"/>
              <a:t>Fourth level</a:t>
            </a:r>
          </a:p>
          <a:p>
            <a:pPr lvl="4"/>
            <a:r>
              <a:rPr lang="el-GR" noProof="0" smtClean="0"/>
              <a:t>Fifth level</a:t>
            </a:r>
          </a:p>
        </p:txBody>
      </p:sp>
      <p:sp>
        <p:nvSpPr>
          <p:cNvPr id="131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l-GR"/>
          </a:p>
        </p:txBody>
      </p:sp>
      <p:sp>
        <p:nvSpPr>
          <p:cNvPr id="131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BBB0397A-A5C6-455E-9D96-8CE653B1FC1A}" type="slidenum">
              <a:rPr lang="el-GR"/>
              <a:pPr>
                <a:defRPr/>
              </a:pPr>
              <a:t>‹#›</a:t>
            </a:fld>
            <a:endParaRPr lang="el-GR"/>
          </a:p>
        </p:txBody>
      </p:sp>
    </p:spTree>
    <p:extLst>
      <p:ext uri="{BB962C8B-B14F-4D97-AF65-F5344CB8AC3E}">
        <p14:creationId xmlns:p14="http://schemas.microsoft.com/office/powerpoint/2010/main" val="14895026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A1AB8243-D0E4-4E74-A912-236B16856C3C}" type="slidenum">
              <a:rPr lang="el-GR"/>
              <a:pPr/>
              <a:t>1</a:t>
            </a:fld>
            <a:endParaRPr lang="el-G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p:spPr>
        <p:txBody>
          <a:bodyPr/>
          <a:lstStyle/>
          <a:p>
            <a:fld id="{9C3D90CD-FBA5-4098-BC3E-6FC83E4D9CDD}" type="slidenum">
              <a:rPr lang="el-GR"/>
              <a:pPr/>
              <a:t>14</a:t>
            </a:fld>
            <a:endParaRPr lang="el-GR"/>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p:spPr>
        <p:txBody>
          <a:bodyPr/>
          <a:lstStyle/>
          <a:p>
            <a:fld id="{48AE21AE-B473-4123-BD05-4B99DF73D2F7}" type="slidenum">
              <a:rPr lang="el-GR"/>
              <a:pPr/>
              <a:t>15</a:t>
            </a:fld>
            <a:endParaRPr lang="el-GR"/>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p:spPr>
        <p:txBody>
          <a:bodyPr/>
          <a:lstStyle/>
          <a:p>
            <a:fld id="{65A1D047-092C-41B6-BAAC-B8E5779A2F23}" type="slidenum">
              <a:rPr lang="el-GR"/>
              <a:pPr/>
              <a:t>16</a:t>
            </a:fld>
            <a:endParaRPr lang="el-GR"/>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p:spPr>
        <p:txBody>
          <a:bodyPr/>
          <a:lstStyle/>
          <a:p>
            <a:fld id="{AC626DF0-9B68-4505-A795-311888781803}" type="slidenum">
              <a:rPr lang="el-GR"/>
              <a:pPr/>
              <a:t>17</a:t>
            </a:fld>
            <a:endParaRPr lang="el-GR"/>
          </a:p>
        </p:txBody>
      </p:sp>
      <p:sp>
        <p:nvSpPr>
          <p:cNvPr id="162819" name="Rectangle 2"/>
          <p:cNvSpPr>
            <a:spLocks noGrp="1" noRot="1" noChangeAspect="1" noChangeArrowheads="1" noTextEdit="1"/>
          </p:cNvSpPr>
          <p:nvPr>
            <p:ph type="sldImg"/>
          </p:nvPr>
        </p:nvSpPr>
        <p:spPr>
          <a:ln/>
        </p:spPr>
      </p:sp>
      <p:sp>
        <p:nvSpPr>
          <p:cNvPr id="162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p:spPr>
        <p:txBody>
          <a:bodyPr/>
          <a:lstStyle/>
          <a:p>
            <a:fld id="{505504FC-3A82-4F72-856B-CA4861C58921}" type="slidenum">
              <a:rPr lang="el-GR"/>
              <a:pPr/>
              <a:t>18</a:t>
            </a:fld>
            <a:endParaRPr lang="el-GR"/>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p:spPr>
        <p:txBody>
          <a:bodyPr/>
          <a:lstStyle/>
          <a:p>
            <a:fld id="{46BD471F-3B00-4C86-A37A-72FC46F93E05}" type="slidenum">
              <a:rPr lang="el-GR"/>
              <a:pPr/>
              <a:t>19</a:t>
            </a:fld>
            <a:endParaRPr lang="el-GR"/>
          </a:p>
        </p:txBody>
      </p:sp>
      <p:sp>
        <p:nvSpPr>
          <p:cNvPr id="164867" name="Rectangle 2"/>
          <p:cNvSpPr>
            <a:spLocks noGrp="1" noRot="1" noChangeAspect="1" noChangeArrowheads="1" noTextEdit="1"/>
          </p:cNvSpPr>
          <p:nvPr>
            <p:ph type="sldImg"/>
          </p:nvPr>
        </p:nvSpPr>
        <p:spPr>
          <a:ln/>
        </p:spPr>
      </p:sp>
      <p:sp>
        <p:nvSpPr>
          <p:cNvPr id="164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p:spPr>
        <p:txBody>
          <a:bodyPr/>
          <a:lstStyle/>
          <a:p>
            <a:fld id="{40A0377F-7863-42B5-9FE9-EB7B899321C3}" type="slidenum">
              <a:rPr lang="el-GR"/>
              <a:pPr/>
              <a:t>20</a:t>
            </a:fld>
            <a:endParaRPr lang="el-GR"/>
          </a:p>
        </p:txBody>
      </p:sp>
      <p:sp>
        <p:nvSpPr>
          <p:cNvPr id="165891" name="Rectangle 2"/>
          <p:cNvSpPr>
            <a:spLocks noGrp="1" noRot="1" noChangeAspect="1" noChangeArrowheads="1" noTextEdit="1"/>
          </p:cNvSpPr>
          <p:nvPr>
            <p:ph type="sldImg"/>
          </p:nvPr>
        </p:nvSpPr>
        <p:spPr>
          <a:ln/>
        </p:spPr>
      </p:sp>
      <p:sp>
        <p:nvSpPr>
          <p:cNvPr id="165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p:spPr>
        <p:txBody>
          <a:bodyPr/>
          <a:lstStyle/>
          <a:p>
            <a:fld id="{1AE5991A-199A-40C0-85E1-9D64F50E336A}" type="slidenum">
              <a:rPr lang="el-GR"/>
              <a:pPr/>
              <a:t>22</a:t>
            </a:fld>
            <a:endParaRPr lang="el-GR"/>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p:spPr>
        <p:txBody>
          <a:bodyPr/>
          <a:lstStyle/>
          <a:p>
            <a:fld id="{D7FAFF48-2ADA-49A1-808E-2097DC5B5DC6}" type="slidenum">
              <a:rPr lang="el-GR"/>
              <a:pPr/>
              <a:t>24</a:t>
            </a:fld>
            <a:endParaRPr lang="el-GR"/>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p:spPr>
        <p:txBody>
          <a:bodyPr/>
          <a:lstStyle/>
          <a:p>
            <a:fld id="{71706363-1969-4C6B-94B8-99ED67100CF3}" type="slidenum">
              <a:rPr lang="el-GR"/>
              <a:pPr/>
              <a:t>25</a:t>
            </a:fld>
            <a:endParaRPr lang="el-GR"/>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8B47281B-7977-451D-8EF7-BA1A3000F7BE}" type="slidenum">
              <a:rPr lang="el-GR"/>
              <a:pPr/>
              <a:t>4</a:t>
            </a:fld>
            <a:endParaRPr lang="el-GR"/>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p>
            <a:fld id="{68B3C068-F751-477D-A465-055EDA59BD9B}" type="slidenum">
              <a:rPr lang="el-GR"/>
              <a:pPr/>
              <a:t>26</a:t>
            </a:fld>
            <a:endParaRPr lang="el-GR"/>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07EDEED0-4BB1-4C74-9EA2-F9B3BC8F3433}" type="slidenum">
              <a:rPr lang="el-GR"/>
              <a:pPr/>
              <a:t>5</a:t>
            </a:fld>
            <a:endParaRPr lang="el-GR"/>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8B47281B-7977-451D-8EF7-BA1A3000F7BE}" type="slidenum">
              <a:rPr lang="el-GR"/>
              <a:pPr/>
              <a:t>6</a:t>
            </a:fld>
            <a:endParaRPr lang="el-GR"/>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p>
            <a:fld id="{CC8D1085-06DA-4106-B381-57004B801ADC}" type="slidenum">
              <a:rPr lang="el-GR"/>
              <a:pPr/>
              <a:t>8</a:t>
            </a:fld>
            <a:endParaRPr lang="el-GR"/>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p:spPr>
        <p:txBody>
          <a:bodyPr/>
          <a:lstStyle/>
          <a:p>
            <a:fld id="{2FF24B7B-65B9-4353-9919-D9301EC918C8}" type="slidenum">
              <a:rPr lang="el-GR"/>
              <a:pPr/>
              <a:t>9</a:t>
            </a:fld>
            <a:endParaRPr lang="el-GR"/>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A9EFCF01-6396-4396-BCDE-11C259932A0D}" type="slidenum">
              <a:rPr lang="el-GR"/>
              <a:pPr/>
              <a:t>10</a:t>
            </a:fld>
            <a:endParaRPr lang="el-GR"/>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p:spPr>
        <p:txBody>
          <a:bodyPr/>
          <a:lstStyle/>
          <a:p>
            <a:fld id="{768727BD-1B22-4895-8DA1-BB4FCA881324}" type="slidenum">
              <a:rPr lang="el-GR"/>
              <a:pPr/>
              <a:t>12</a:t>
            </a:fld>
            <a:endParaRPr lang="el-GR"/>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p>
            <a:fld id="{7D023396-6878-442C-B610-F364889A10F2}" type="slidenum">
              <a:rPr lang="el-GR"/>
              <a:pPr/>
              <a:t>13</a:t>
            </a:fld>
            <a:endParaRPr lang="el-GR"/>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pPr>
              <a:defRPr/>
            </a:pPr>
            <a:fld id="{BE3192ED-08B9-4120-A82A-BEC93D0D73F2}" type="datetime1">
              <a:rPr lang="el-GR" smtClean="0"/>
              <a:pPr>
                <a:defRPr/>
              </a:pPr>
              <a:t>19/1/2016</a:t>
            </a:fld>
            <a:endParaRPr lang="el-GR"/>
          </a:p>
        </p:txBody>
      </p:sp>
      <p:sp>
        <p:nvSpPr>
          <p:cNvPr id="20" name="Footer Placeholder 19"/>
          <p:cNvSpPr>
            <a:spLocks noGrp="1"/>
          </p:cNvSpPr>
          <p:nvPr>
            <p:ph type="ftr" sz="quarter" idx="11"/>
          </p:nvPr>
        </p:nvSpPr>
        <p:spPr/>
        <p:txBody>
          <a:bodyPr/>
          <a:lstStyle>
            <a:extLst/>
          </a:lstStyle>
          <a:p>
            <a:pPr>
              <a:defRPr/>
            </a:pPr>
            <a:endParaRPr lang="el-GR"/>
          </a:p>
        </p:txBody>
      </p:sp>
      <p:sp>
        <p:nvSpPr>
          <p:cNvPr id="10" name="Slide Number Placeholder 9"/>
          <p:cNvSpPr>
            <a:spLocks noGrp="1"/>
          </p:cNvSpPr>
          <p:nvPr>
            <p:ph type="sldNum" sz="quarter" idx="12"/>
          </p:nvPr>
        </p:nvSpPr>
        <p:spPr/>
        <p:txBody>
          <a:bodyPr/>
          <a:lstStyle>
            <a:extLst/>
          </a:lstStyle>
          <a:p>
            <a:pPr>
              <a:defRPr/>
            </a:pPr>
            <a:fld id="{1988C473-4397-48CF-AF8E-B5B041488186}" type="slidenum">
              <a:rPr lang="el-GR" smtClean="0"/>
              <a:pPr>
                <a:defRPr/>
              </a:pPr>
              <a:t>‹#›</a:t>
            </a:fld>
            <a:endParaRPr lang="el-G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checker dir="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7432254E-8910-4071-AB77-A9BFF59B989D}" type="datetime1">
              <a:rPr lang="el-GR" smtClean="0"/>
              <a:pPr>
                <a:defRPr/>
              </a:pPr>
              <a:t>19/1/2016</a:t>
            </a:fld>
            <a:endParaRPr lang="el-GR"/>
          </a:p>
        </p:txBody>
      </p:sp>
      <p:sp>
        <p:nvSpPr>
          <p:cNvPr id="5" name="Footer Placeholder 4"/>
          <p:cNvSpPr>
            <a:spLocks noGrp="1"/>
          </p:cNvSpPr>
          <p:nvPr>
            <p:ph type="ftr" sz="quarter" idx="11"/>
          </p:nvPr>
        </p:nvSpPr>
        <p:spPr/>
        <p:txBody>
          <a:bodyPr/>
          <a:lstStyle>
            <a:extLst/>
          </a:lstStyle>
          <a:p>
            <a:pPr>
              <a:defRPr/>
            </a:pPr>
            <a:r>
              <a:rPr lang="el-GR" smtClean="0"/>
              <a:t>Τμήμα Πληροφορικής ΑΠΘ </a:t>
            </a:r>
            <a:endParaRPr lang="el-GR"/>
          </a:p>
        </p:txBody>
      </p:sp>
      <p:sp>
        <p:nvSpPr>
          <p:cNvPr id="6" name="Slide Number Placeholder 5"/>
          <p:cNvSpPr>
            <a:spLocks noGrp="1"/>
          </p:cNvSpPr>
          <p:nvPr>
            <p:ph type="sldNum" sz="quarter" idx="12"/>
          </p:nvPr>
        </p:nvSpPr>
        <p:spPr/>
        <p:txBody>
          <a:bodyPr/>
          <a:lstStyle>
            <a:extLst/>
          </a:lstStyle>
          <a:p>
            <a:pPr>
              <a:defRPr/>
            </a:pPr>
            <a:fld id="{C3E2C76C-E294-4687-957A-C1E420BAC849}" type="slidenum">
              <a:rPr lang="el-GR" smtClean="0"/>
              <a:pPr>
                <a:defRPr/>
              </a:pPr>
              <a:t>‹#›</a:t>
            </a:fld>
            <a:endParaRPr lang="el-GR"/>
          </a:p>
        </p:txBody>
      </p:sp>
    </p:spTree>
  </p:cSld>
  <p:clrMapOvr>
    <a:masterClrMapping/>
  </p:clrMapOvr>
  <p:transition>
    <p:checker dir="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7C803945-303F-4F1C-B4B3-11A287D00806}" type="datetime1">
              <a:rPr lang="el-GR" smtClean="0"/>
              <a:pPr>
                <a:defRPr/>
              </a:pPr>
              <a:t>19/1/2016</a:t>
            </a:fld>
            <a:endParaRPr lang="el-GR"/>
          </a:p>
        </p:txBody>
      </p:sp>
      <p:sp>
        <p:nvSpPr>
          <p:cNvPr id="5" name="Footer Placeholder 4"/>
          <p:cNvSpPr>
            <a:spLocks noGrp="1"/>
          </p:cNvSpPr>
          <p:nvPr>
            <p:ph type="ftr" sz="quarter" idx="11"/>
          </p:nvPr>
        </p:nvSpPr>
        <p:spPr/>
        <p:txBody>
          <a:bodyPr/>
          <a:lstStyle>
            <a:extLst/>
          </a:lstStyle>
          <a:p>
            <a:pPr>
              <a:defRPr/>
            </a:pPr>
            <a:r>
              <a:rPr lang="el-GR" smtClean="0"/>
              <a:t>Τμήμα Πληροφορικής ΑΠΘ</a:t>
            </a:r>
            <a:endParaRPr lang="el-GR"/>
          </a:p>
        </p:txBody>
      </p:sp>
      <p:sp>
        <p:nvSpPr>
          <p:cNvPr id="6" name="Slide Number Placeholder 5"/>
          <p:cNvSpPr>
            <a:spLocks noGrp="1"/>
          </p:cNvSpPr>
          <p:nvPr>
            <p:ph type="sldNum" sz="quarter" idx="12"/>
          </p:nvPr>
        </p:nvSpPr>
        <p:spPr/>
        <p:txBody>
          <a:bodyPr/>
          <a:lstStyle>
            <a:extLst/>
          </a:lstStyle>
          <a:p>
            <a:pPr>
              <a:defRPr/>
            </a:pPr>
            <a:fld id="{C155B832-6933-4968-A08E-737AB168A5C9}" type="slidenum">
              <a:rPr lang="el-GR" smtClean="0"/>
              <a:pPr>
                <a:defRPr/>
              </a:pPr>
              <a:t>‹#›</a:t>
            </a:fld>
            <a:endParaRPr lang="el-GR"/>
          </a:p>
        </p:txBody>
      </p:sp>
    </p:spTree>
  </p:cSld>
  <p:clrMapOvr>
    <a:masterClrMapping/>
  </p:clrMapOvr>
  <p:transition>
    <p:checker dir="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BD36E8D9-E952-4DCC-8E88-2983B1E170D8}" type="datetime1">
              <a:rPr lang="el-GR" smtClean="0"/>
              <a:pPr>
                <a:defRPr/>
              </a:pPr>
              <a:t>19/1/2016</a:t>
            </a:fld>
            <a:endParaRPr lang="el-GR"/>
          </a:p>
        </p:txBody>
      </p:sp>
      <p:sp>
        <p:nvSpPr>
          <p:cNvPr id="5" name="Footer Placeholder 4"/>
          <p:cNvSpPr>
            <a:spLocks noGrp="1"/>
          </p:cNvSpPr>
          <p:nvPr>
            <p:ph type="ftr" sz="quarter" idx="11"/>
          </p:nvPr>
        </p:nvSpPr>
        <p:spPr/>
        <p:txBody>
          <a:bodyPr/>
          <a:lstStyle>
            <a:extLst/>
          </a:lstStyle>
          <a:p>
            <a:pPr>
              <a:defRPr/>
            </a:pPr>
            <a:r>
              <a:rPr lang="el-GR" smtClean="0"/>
              <a:t>Τμήμα Πληροφορικής ΑΠΘ </a:t>
            </a:r>
            <a:endParaRPr lang="el-GR" dirty="0"/>
          </a:p>
        </p:txBody>
      </p:sp>
      <p:sp>
        <p:nvSpPr>
          <p:cNvPr id="6" name="Slide Number Placeholder 5"/>
          <p:cNvSpPr>
            <a:spLocks noGrp="1"/>
          </p:cNvSpPr>
          <p:nvPr>
            <p:ph type="sldNum" sz="quarter" idx="12"/>
          </p:nvPr>
        </p:nvSpPr>
        <p:spPr/>
        <p:txBody>
          <a:bodyPr/>
          <a:lstStyle>
            <a:extLst/>
          </a:lstStyle>
          <a:p>
            <a:pPr>
              <a:defRPr/>
            </a:pPr>
            <a:fld id="{666BD56B-9FBA-40B2-AD0E-B02E4D7E8D05}" type="slidenum">
              <a:rPr lang="el-GR" smtClean="0"/>
              <a:pPr>
                <a:defRPr/>
              </a:pPr>
              <a:t>‹#›</a:t>
            </a:fld>
            <a:endParaRPr lang="el-GR"/>
          </a:p>
        </p:txBody>
      </p:sp>
    </p:spTree>
  </p:cSld>
  <p:clrMapOvr>
    <a:masterClrMapping/>
  </p:clrMapOvr>
  <p:transition>
    <p:checker dir="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01959A70-9060-4B7C-9BCF-4C69B05DF18D}" type="datetime1">
              <a:rPr lang="el-GR" smtClean="0"/>
              <a:pPr>
                <a:defRPr/>
              </a:pPr>
              <a:t>19/1/2016</a:t>
            </a:fld>
            <a:endParaRPr lang="el-GR"/>
          </a:p>
        </p:txBody>
      </p:sp>
      <p:sp>
        <p:nvSpPr>
          <p:cNvPr id="5" name="Footer Placeholder 4"/>
          <p:cNvSpPr>
            <a:spLocks noGrp="1"/>
          </p:cNvSpPr>
          <p:nvPr>
            <p:ph type="ftr" sz="quarter" idx="11"/>
          </p:nvPr>
        </p:nvSpPr>
        <p:spPr/>
        <p:txBody>
          <a:bodyPr/>
          <a:lstStyle>
            <a:extLst/>
          </a:lstStyle>
          <a:p>
            <a:pPr>
              <a:defRPr/>
            </a:pPr>
            <a:r>
              <a:rPr lang="el-GR" smtClean="0"/>
              <a:t>Τμήμα Πληροφορικής ΑΠΘ </a:t>
            </a:r>
            <a:endParaRPr lang="el-GR"/>
          </a:p>
        </p:txBody>
      </p:sp>
      <p:sp>
        <p:nvSpPr>
          <p:cNvPr id="6" name="Slide Number Placeholder 5"/>
          <p:cNvSpPr>
            <a:spLocks noGrp="1"/>
          </p:cNvSpPr>
          <p:nvPr>
            <p:ph type="sldNum" sz="quarter" idx="12"/>
          </p:nvPr>
        </p:nvSpPr>
        <p:spPr/>
        <p:txBody>
          <a:bodyPr/>
          <a:lstStyle>
            <a:extLst/>
          </a:lstStyle>
          <a:p>
            <a:pPr>
              <a:defRPr/>
            </a:pPr>
            <a:fld id="{54194381-F322-4491-924B-6574FD85ADC2}" type="slidenum">
              <a:rPr lang="el-GR" smtClean="0"/>
              <a:pPr>
                <a:defRPr/>
              </a:pPr>
              <a:t>‹#›</a:t>
            </a:fld>
            <a:endParaRPr lang="el-G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checker dir="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4BC1F42C-3FE3-441D-B874-5C50AEE2D877}" type="datetime1">
              <a:rPr lang="el-GR" smtClean="0"/>
              <a:pPr>
                <a:defRPr/>
              </a:pPr>
              <a:t>19/1/2016</a:t>
            </a:fld>
            <a:endParaRPr lang="el-GR"/>
          </a:p>
        </p:txBody>
      </p:sp>
      <p:sp>
        <p:nvSpPr>
          <p:cNvPr id="6" name="Footer Placeholder 5"/>
          <p:cNvSpPr>
            <a:spLocks noGrp="1"/>
          </p:cNvSpPr>
          <p:nvPr>
            <p:ph type="ftr" sz="quarter" idx="11"/>
          </p:nvPr>
        </p:nvSpPr>
        <p:spPr/>
        <p:txBody>
          <a:bodyPr/>
          <a:lstStyle>
            <a:extLst/>
          </a:lstStyle>
          <a:p>
            <a:pPr>
              <a:defRPr/>
            </a:pPr>
            <a:r>
              <a:rPr lang="el-GR" smtClean="0"/>
              <a:t>Τμήμα Πληροφορικής ΑΠΘ </a:t>
            </a:r>
            <a:endParaRPr lang="el-GR"/>
          </a:p>
        </p:txBody>
      </p:sp>
      <p:sp>
        <p:nvSpPr>
          <p:cNvPr id="7" name="Slide Number Placeholder 6"/>
          <p:cNvSpPr>
            <a:spLocks noGrp="1"/>
          </p:cNvSpPr>
          <p:nvPr>
            <p:ph type="sldNum" sz="quarter" idx="12"/>
          </p:nvPr>
        </p:nvSpPr>
        <p:spPr/>
        <p:txBody>
          <a:bodyPr/>
          <a:lstStyle>
            <a:extLst/>
          </a:lstStyle>
          <a:p>
            <a:pPr>
              <a:defRPr/>
            </a:pPr>
            <a:fld id="{AE8FB6C0-B1FB-4866-AF76-051A7C5C0ABB}" type="slidenum">
              <a:rPr lang="el-GR" smtClean="0"/>
              <a:pPr>
                <a:defRPr/>
              </a:pPr>
              <a:t>‹#›</a:t>
            </a:fld>
            <a:endParaRPr lang="el-GR"/>
          </a:p>
        </p:txBody>
      </p:sp>
    </p:spTree>
  </p:cSld>
  <p:clrMapOvr>
    <a:masterClrMapping/>
  </p:clrMapOvr>
  <p:transition>
    <p:checker dir="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0FDC4373-A04A-42B3-AE6D-5FACA45F3CEA}" type="datetime1">
              <a:rPr lang="el-GR" smtClean="0"/>
              <a:pPr>
                <a:defRPr/>
              </a:pPr>
              <a:t>19/1/2016</a:t>
            </a:fld>
            <a:endParaRPr lang="el-GR"/>
          </a:p>
        </p:txBody>
      </p:sp>
      <p:sp>
        <p:nvSpPr>
          <p:cNvPr id="8" name="Footer Placeholder 7"/>
          <p:cNvSpPr>
            <a:spLocks noGrp="1"/>
          </p:cNvSpPr>
          <p:nvPr>
            <p:ph type="ftr" sz="quarter" idx="11"/>
          </p:nvPr>
        </p:nvSpPr>
        <p:spPr/>
        <p:txBody>
          <a:bodyPr/>
          <a:lstStyle>
            <a:extLst/>
          </a:lstStyle>
          <a:p>
            <a:pPr>
              <a:defRPr/>
            </a:pPr>
            <a:r>
              <a:rPr lang="el-GR" smtClean="0"/>
              <a:t>Τμήμα Πληροφορικής ΑΠΘ </a:t>
            </a:r>
            <a:endParaRPr lang="el-GR"/>
          </a:p>
        </p:txBody>
      </p:sp>
      <p:sp>
        <p:nvSpPr>
          <p:cNvPr id="9" name="Slide Number Placeholder 8"/>
          <p:cNvSpPr>
            <a:spLocks noGrp="1"/>
          </p:cNvSpPr>
          <p:nvPr>
            <p:ph type="sldNum" sz="quarter" idx="12"/>
          </p:nvPr>
        </p:nvSpPr>
        <p:spPr/>
        <p:txBody>
          <a:bodyPr/>
          <a:lstStyle>
            <a:extLst/>
          </a:lstStyle>
          <a:p>
            <a:pPr>
              <a:defRPr/>
            </a:pPr>
            <a:fld id="{2D823881-03D3-416B-9ECE-9F29843E516D}" type="slidenum">
              <a:rPr lang="el-GR" smtClean="0"/>
              <a:pPr>
                <a:defRPr/>
              </a:pPr>
              <a:t>‹#›</a:t>
            </a:fld>
            <a:endParaRPr lang="el-GR"/>
          </a:p>
        </p:txBody>
      </p:sp>
    </p:spTree>
  </p:cSld>
  <p:clrMapOvr>
    <a:masterClrMapping/>
  </p:clrMapOvr>
  <p:transition>
    <p:checker dir="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fld id="{40867FB9-8D2F-4724-8347-038AC7F3B46B}" type="datetime1">
              <a:rPr lang="el-GR" smtClean="0"/>
              <a:pPr>
                <a:defRPr/>
              </a:pPr>
              <a:t>19/1/2016</a:t>
            </a:fld>
            <a:endParaRPr lang="el-GR"/>
          </a:p>
        </p:txBody>
      </p:sp>
      <p:sp>
        <p:nvSpPr>
          <p:cNvPr id="4" name="Footer Placeholder 3"/>
          <p:cNvSpPr>
            <a:spLocks noGrp="1"/>
          </p:cNvSpPr>
          <p:nvPr>
            <p:ph type="ftr" sz="quarter" idx="11"/>
          </p:nvPr>
        </p:nvSpPr>
        <p:spPr/>
        <p:txBody>
          <a:bodyPr/>
          <a:lstStyle>
            <a:extLst/>
          </a:lstStyle>
          <a:p>
            <a:pPr>
              <a:defRPr/>
            </a:pPr>
            <a:r>
              <a:rPr lang="el-GR" smtClean="0"/>
              <a:t>Τμήμα Πληροφορικής ΑΠΘ </a:t>
            </a:r>
            <a:endParaRPr lang="el-GR"/>
          </a:p>
        </p:txBody>
      </p:sp>
      <p:sp>
        <p:nvSpPr>
          <p:cNvPr id="5" name="Slide Number Placeholder 4"/>
          <p:cNvSpPr>
            <a:spLocks noGrp="1"/>
          </p:cNvSpPr>
          <p:nvPr>
            <p:ph type="sldNum" sz="quarter" idx="12"/>
          </p:nvPr>
        </p:nvSpPr>
        <p:spPr/>
        <p:txBody>
          <a:bodyPr/>
          <a:lstStyle>
            <a:extLst/>
          </a:lstStyle>
          <a:p>
            <a:pPr>
              <a:defRPr/>
            </a:pPr>
            <a:fld id="{89F2DD20-00CD-4465-B37B-CC5AF33D5118}" type="slidenum">
              <a:rPr lang="el-GR" smtClean="0"/>
              <a:pPr>
                <a:defRPr/>
              </a:pPr>
              <a:t>‹#›</a:t>
            </a:fld>
            <a:endParaRPr lang="el-GR"/>
          </a:p>
        </p:txBody>
      </p:sp>
    </p:spTree>
  </p:cSld>
  <p:clrMapOvr>
    <a:masterClrMapping/>
  </p:clrMapOvr>
  <p:transition>
    <p:checker dir="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pPr>
              <a:defRPr/>
            </a:pPr>
            <a:fld id="{7F698A9B-7403-474A-B970-9B19924B4532}" type="datetime1">
              <a:rPr lang="el-GR" smtClean="0"/>
              <a:pPr>
                <a:defRPr/>
              </a:pPr>
              <a:t>19/1/2016</a:t>
            </a:fld>
            <a:endParaRPr lang="el-GR"/>
          </a:p>
        </p:txBody>
      </p:sp>
      <p:sp>
        <p:nvSpPr>
          <p:cNvPr id="3" name="Footer Placeholder 2"/>
          <p:cNvSpPr>
            <a:spLocks noGrp="1"/>
          </p:cNvSpPr>
          <p:nvPr>
            <p:ph type="ftr" sz="quarter" idx="11"/>
          </p:nvPr>
        </p:nvSpPr>
        <p:spPr/>
        <p:txBody>
          <a:bodyPr/>
          <a:lstStyle>
            <a:extLst/>
          </a:lstStyle>
          <a:p>
            <a:pPr>
              <a:defRPr/>
            </a:pPr>
            <a:r>
              <a:rPr lang="el-GR" smtClean="0"/>
              <a:t>Τμήμα Πληροφορικής ΑΠΘ </a:t>
            </a:r>
            <a:endParaRPr lang="el-GR"/>
          </a:p>
        </p:txBody>
      </p:sp>
      <p:sp>
        <p:nvSpPr>
          <p:cNvPr id="4" name="Slide Number Placeholder 3"/>
          <p:cNvSpPr>
            <a:spLocks noGrp="1"/>
          </p:cNvSpPr>
          <p:nvPr>
            <p:ph type="sldNum" sz="quarter" idx="12"/>
          </p:nvPr>
        </p:nvSpPr>
        <p:spPr/>
        <p:txBody>
          <a:bodyPr/>
          <a:lstStyle>
            <a:extLst/>
          </a:lstStyle>
          <a:p>
            <a:pPr>
              <a:defRPr/>
            </a:pPr>
            <a:fld id="{44D7F979-0C8E-4087-9CE1-0F592FFF2D03}" type="slidenum">
              <a:rPr lang="el-GR" smtClean="0"/>
              <a:pPr>
                <a:defRPr/>
              </a:pPr>
              <a:t>‹#›</a:t>
            </a:fld>
            <a:endParaRPr lang="el-G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checker dir="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D19E1BFB-9A03-44A9-AA08-CC98AE946766}" type="datetime1">
              <a:rPr lang="el-GR" smtClean="0"/>
              <a:pPr>
                <a:defRPr/>
              </a:pPr>
              <a:t>19/1/2016</a:t>
            </a:fld>
            <a:endParaRPr lang="el-GR"/>
          </a:p>
        </p:txBody>
      </p:sp>
      <p:sp>
        <p:nvSpPr>
          <p:cNvPr id="6" name="Footer Placeholder 5"/>
          <p:cNvSpPr>
            <a:spLocks noGrp="1"/>
          </p:cNvSpPr>
          <p:nvPr>
            <p:ph type="ftr" sz="quarter" idx="11"/>
          </p:nvPr>
        </p:nvSpPr>
        <p:spPr/>
        <p:txBody>
          <a:bodyPr/>
          <a:lstStyle>
            <a:extLst/>
          </a:lstStyle>
          <a:p>
            <a:pPr>
              <a:defRPr/>
            </a:pPr>
            <a:r>
              <a:rPr lang="el-GR" smtClean="0"/>
              <a:t>Τμήμα Πληροφορικής ΑΠΘ</a:t>
            </a:r>
            <a:endParaRPr lang="el-GR"/>
          </a:p>
        </p:txBody>
      </p:sp>
      <p:sp>
        <p:nvSpPr>
          <p:cNvPr id="7" name="Slide Number Placeholder 6"/>
          <p:cNvSpPr>
            <a:spLocks noGrp="1"/>
          </p:cNvSpPr>
          <p:nvPr>
            <p:ph type="sldNum" sz="quarter" idx="12"/>
          </p:nvPr>
        </p:nvSpPr>
        <p:spPr/>
        <p:txBody>
          <a:bodyPr/>
          <a:lstStyle>
            <a:extLst/>
          </a:lstStyle>
          <a:p>
            <a:pPr>
              <a:defRPr/>
            </a:pPr>
            <a:fld id="{BE7D17AD-7DA2-48E1-9631-594734950423}" type="slidenum">
              <a:rPr lang="el-GR" smtClean="0"/>
              <a:pPr>
                <a:defRPr/>
              </a:pPr>
              <a:t>‹#›</a:t>
            </a:fld>
            <a:endParaRPr lang="el-GR"/>
          </a:p>
        </p:txBody>
      </p:sp>
    </p:spTree>
  </p:cSld>
  <p:clrMapOvr>
    <a:masterClrMapping/>
  </p:clrMapOvr>
  <p:transition>
    <p:checker dir="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pPr>
              <a:defRPr/>
            </a:pPr>
            <a:fld id="{E8676B66-BB90-41AB-8298-481A87C2462E}" type="datetime1">
              <a:rPr lang="el-GR" smtClean="0"/>
              <a:pPr>
                <a:defRPr/>
              </a:pPr>
              <a:t>19/1/2016</a:t>
            </a:fld>
            <a:endParaRPr lang="el-GR"/>
          </a:p>
        </p:txBody>
      </p:sp>
      <p:sp>
        <p:nvSpPr>
          <p:cNvPr id="6" name="Footer Placeholder 5"/>
          <p:cNvSpPr>
            <a:spLocks noGrp="1"/>
          </p:cNvSpPr>
          <p:nvPr>
            <p:ph type="ftr" sz="quarter" idx="11"/>
          </p:nvPr>
        </p:nvSpPr>
        <p:spPr/>
        <p:txBody>
          <a:bodyPr/>
          <a:lstStyle>
            <a:extLst/>
          </a:lstStyle>
          <a:p>
            <a:pPr>
              <a:defRPr/>
            </a:pPr>
            <a:r>
              <a:rPr lang="el-GR" smtClean="0"/>
              <a:t>Τμήμα Πληροφορικής ΑΠΘ </a:t>
            </a:r>
            <a:endParaRPr lang="el-GR"/>
          </a:p>
        </p:txBody>
      </p:sp>
      <p:sp>
        <p:nvSpPr>
          <p:cNvPr id="7" name="Slide Number Placeholder 6"/>
          <p:cNvSpPr>
            <a:spLocks noGrp="1"/>
          </p:cNvSpPr>
          <p:nvPr>
            <p:ph type="sldNum" sz="quarter" idx="12"/>
          </p:nvPr>
        </p:nvSpPr>
        <p:spPr/>
        <p:txBody>
          <a:bodyPr/>
          <a:lstStyle>
            <a:extLst/>
          </a:lstStyle>
          <a:p>
            <a:pPr>
              <a:defRPr/>
            </a:pPr>
            <a:fld id="{202EFEA6-D028-4480-AD05-588B593654BC}" type="slidenum">
              <a:rPr lang="el-GR" smtClean="0"/>
              <a:pPr>
                <a:defRPr/>
              </a:pPr>
              <a:t>‹#›</a:t>
            </a:fld>
            <a:endParaRPr lang="el-G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p:checker dir="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4EC85D05-8310-4D84-8EBF-E1FF743CA090}" type="datetime1">
              <a:rPr lang="el-GR" smtClean="0"/>
              <a:pPr>
                <a:defRPr/>
              </a:pPr>
              <a:t>19/1/2016</a:t>
            </a:fld>
            <a:endParaRPr lang="el-G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r>
              <a:rPr lang="el-GR" smtClean="0"/>
              <a:t>Τμήμα Πληροφορικής ΑΠΘ</a:t>
            </a:r>
            <a:endParaRPr lang="el-G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2E1D3A7C-5E69-40CE-A09A-FC37BC464D9F}" type="slidenum">
              <a:rPr lang="el-GR" smtClean="0"/>
              <a:pPr>
                <a:defRPr/>
              </a:pPr>
              <a:t>‹#›</a:t>
            </a:fld>
            <a:endParaRPr lang="el-G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32" r:id="rId1"/>
    <p:sldLayoutId id="2147483933" r:id="rId2"/>
    <p:sldLayoutId id="2147483934" r:id="rId3"/>
    <p:sldLayoutId id="2147483935" r:id="rId4"/>
    <p:sldLayoutId id="2147483936" r:id="rId5"/>
    <p:sldLayoutId id="2147483937" r:id="rId6"/>
    <p:sldLayoutId id="2147483938" r:id="rId7"/>
    <p:sldLayoutId id="2147483939" r:id="rId8"/>
    <p:sldLayoutId id="2147483940" r:id="rId9"/>
    <p:sldLayoutId id="2147483941" r:id="rId10"/>
    <p:sldLayoutId id="2147483942" r:id="rId11"/>
  </p:sldLayoutIdLst>
  <p:transition>
    <p:checker dir="vert"/>
  </p:transition>
  <p:timing>
    <p:tnLst>
      <p:par>
        <p:cTn id="1" dur="indefinite" restart="never" nodeType="tmRoot"/>
      </p:par>
    </p:tnLst>
  </p:timing>
  <p:hf hd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9.emf"/><Relationship Id="rId5" Type="http://schemas.openxmlformats.org/officeDocument/2006/relationships/oleObject" Target="../embeddings/Microsoft_Word_97_-_2003_Document3.doc"/><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1.emf"/><Relationship Id="rId5" Type="http://schemas.openxmlformats.org/officeDocument/2006/relationships/oleObject" Target="../embeddings/Microsoft_Word_97_-_2003_Document4.doc"/><Relationship Id="rId4" Type="http://schemas.openxmlformats.org/officeDocument/2006/relationships/oleObject" Target="../embeddings/oleObject4.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2.emf"/><Relationship Id="rId5" Type="http://schemas.openxmlformats.org/officeDocument/2006/relationships/oleObject" Target="../embeddings/Microsoft_Word_97_-_2003_Document5.doc"/><Relationship Id="rId4" Type="http://schemas.openxmlformats.org/officeDocument/2006/relationships/oleObject" Target="../embeddings/oleObject5.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3.emf"/><Relationship Id="rId5" Type="http://schemas.openxmlformats.org/officeDocument/2006/relationships/oleObject" Target="../embeddings/Microsoft_Word_97_-_2003_Document6.doc"/><Relationship Id="rId4" Type="http://schemas.openxmlformats.org/officeDocument/2006/relationships/oleObject" Target="../embeddings/oleObject6.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4.emf"/><Relationship Id="rId5" Type="http://schemas.openxmlformats.org/officeDocument/2006/relationships/oleObject" Target="../embeddings/Microsoft_Word_97_-_2003_Document7.doc"/><Relationship Id="rId4" Type="http://schemas.openxmlformats.org/officeDocument/2006/relationships/oleObject" Target="../embeddings/oleObject7.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5.emf"/><Relationship Id="rId5" Type="http://schemas.openxmlformats.org/officeDocument/2006/relationships/oleObject" Target="../embeddings/Microsoft_Word_97_-_2003_Document8.doc"/><Relationship Id="rId4" Type="http://schemas.openxmlformats.org/officeDocument/2006/relationships/oleObject" Target="../embeddings/oleObject8.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16.emf"/><Relationship Id="rId5" Type="http://schemas.openxmlformats.org/officeDocument/2006/relationships/oleObject" Target="../embeddings/Microsoft_Word_97_-_2003_Document9.doc"/><Relationship Id="rId4" Type="http://schemas.openxmlformats.org/officeDocument/2006/relationships/oleObject" Target="../embeddings/oleObject9.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17.emf"/><Relationship Id="rId5" Type="http://schemas.openxmlformats.org/officeDocument/2006/relationships/oleObject" Target="../embeddings/Microsoft_Word_97_-_2003_Document10.doc"/><Relationship Id="rId4" Type="http://schemas.openxmlformats.org/officeDocument/2006/relationships/oleObject" Target="../embeddings/oleObject10.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18.emf"/><Relationship Id="rId5" Type="http://schemas.openxmlformats.org/officeDocument/2006/relationships/oleObject" Target="../embeddings/Microsoft_Word_97_-_2003_Document11.doc"/><Relationship Id="rId4" Type="http://schemas.openxmlformats.org/officeDocument/2006/relationships/oleObject" Target="../embeddings/oleObject11.bin"/></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20.emf"/><Relationship Id="rId5" Type="http://schemas.openxmlformats.org/officeDocument/2006/relationships/oleObject" Target="../embeddings/Microsoft_Word_97_-_2003_Document12.doc"/><Relationship Id="rId4" Type="http://schemas.openxmlformats.org/officeDocument/2006/relationships/oleObject" Target="../embeddings/oleObject12.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oleObject" Target="../embeddings/Microsoft_Word_97_-_2003_Document14.doc"/><Relationship Id="rId3" Type="http://schemas.openxmlformats.org/officeDocument/2006/relationships/notesSlide" Target="../notesSlides/notesSlide18.xml"/><Relationship Id="rId7"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21.emf"/><Relationship Id="rId5" Type="http://schemas.openxmlformats.org/officeDocument/2006/relationships/oleObject" Target="../embeddings/Microsoft_Word_97_-_2003_Document13.doc"/><Relationship Id="rId4" Type="http://schemas.openxmlformats.org/officeDocument/2006/relationships/oleObject" Target="../embeddings/oleObject13.bin"/><Relationship Id="rId9" Type="http://schemas.openxmlformats.org/officeDocument/2006/relationships/image" Target="../media/image22.emf"/></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24.w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16.bin"/><Relationship Id="rId5" Type="http://schemas.openxmlformats.org/officeDocument/2006/relationships/image" Target="../media/image23.wmf"/><Relationship Id="rId4" Type="http://schemas.openxmlformats.org/officeDocument/2006/relationships/oleObject" Target="../embeddings/oleObject15.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25.emf"/><Relationship Id="rId5" Type="http://schemas.openxmlformats.org/officeDocument/2006/relationships/oleObject" Target="../embeddings/Microsoft_Word_97_-_2003_Document15.doc"/><Relationship Id="rId4" Type="http://schemas.openxmlformats.org/officeDocument/2006/relationships/oleObject" Target="../embeddings/oleObject17.bin"/></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emf"/><Relationship Id="rId5" Type="http://schemas.openxmlformats.org/officeDocument/2006/relationships/oleObject" Target="../embeddings/Microsoft_Word_97_-_2003_Document2.doc"/><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l-GR" b="1" dirty="0" smtClean="0">
                <a:solidFill>
                  <a:srgbClr val="FF3300"/>
                </a:solidFill>
              </a:rPr>
              <a:t>ΔΙΑΚΡΙΤΑ ΜΑΘΗΜΑΤΙΚΑ</a:t>
            </a:r>
          </a:p>
        </p:txBody>
      </p:sp>
      <p:sp>
        <p:nvSpPr>
          <p:cNvPr id="2051" name="Rectangle 3"/>
          <p:cNvSpPr>
            <a:spLocks noGrp="1" noChangeArrowheads="1"/>
          </p:cNvSpPr>
          <p:nvPr>
            <p:ph type="subTitle" idx="1"/>
          </p:nvPr>
        </p:nvSpPr>
        <p:spPr>
          <a:xfrm>
            <a:off x="2143108" y="2428868"/>
            <a:ext cx="6263664" cy="642942"/>
          </a:xfrm>
        </p:spPr>
        <p:txBody>
          <a:bodyPr/>
          <a:lstStyle/>
          <a:p>
            <a:pPr marL="609600" indent="-609600" eaLnBrk="1" hangingPunct="1">
              <a:defRPr/>
            </a:pPr>
            <a:r>
              <a:rPr lang="el-GR" b="1" dirty="0" smtClean="0"/>
              <a:t>ΣΤΟΙΧΕΙΑ ΘΕΩΡΙΑΣ ΓΡΑΦΗΜΑΤΩΝ</a:t>
            </a:r>
            <a:r>
              <a:rPr lang="en-US" b="1" dirty="0" smtClean="0"/>
              <a:t> II</a:t>
            </a:r>
            <a:endParaRPr lang="el-GR" b="1" dirty="0" smtClean="0">
              <a:solidFill>
                <a:srgbClr val="FFFF00"/>
              </a:solidFill>
            </a:endParaRPr>
          </a:p>
          <a:p>
            <a:pPr marL="609600" indent="-609600" eaLnBrk="1" hangingPunct="1">
              <a:defRPr/>
            </a:pPr>
            <a:endParaRPr lang="el-GR" b="1" dirty="0" smtClean="0">
              <a:solidFill>
                <a:srgbClr val="FFFF00"/>
              </a:solidFill>
            </a:endParaRPr>
          </a:p>
        </p:txBody>
      </p:sp>
    </p:spTree>
  </p:cSld>
  <p:clrMapOvr>
    <a:masterClrMapping/>
  </p:clrMapOvr>
  <p:transition>
    <p:checke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72" name="Rectangle 4"/>
          <p:cNvSpPr>
            <a:spLocks noGrp="1" noChangeArrowheads="1"/>
          </p:cNvSpPr>
          <p:nvPr>
            <p:ph type="title"/>
          </p:nvPr>
        </p:nvSpPr>
        <p:spPr/>
        <p:txBody>
          <a:bodyPr/>
          <a:lstStyle/>
          <a:p>
            <a:pPr eaLnBrk="1" hangingPunct="1">
              <a:defRPr/>
            </a:pPr>
            <a:r>
              <a:rPr lang="el-GR" b="1" smtClean="0">
                <a:solidFill>
                  <a:srgbClr val="FF3300"/>
                </a:solidFill>
              </a:rPr>
              <a:t>Παράδειγμα (συν.)</a:t>
            </a:r>
            <a:endParaRPr lang="en-US" b="1" smtClean="0">
              <a:solidFill>
                <a:srgbClr val="FF3300"/>
              </a:solidFill>
            </a:endParaRPr>
          </a:p>
        </p:txBody>
      </p:sp>
      <p:sp>
        <p:nvSpPr>
          <p:cNvPr id="5" name="Date Placeholder 4"/>
          <p:cNvSpPr>
            <a:spLocks noGrp="1"/>
          </p:cNvSpPr>
          <p:nvPr>
            <p:ph type="dt" sz="half" idx="10"/>
          </p:nvPr>
        </p:nvSpPr>
        <p:spPr/>
        <p:txBody>
          <a:bodyPr/>
          <a:lstStyle/>
          <a:p>
            <a:pPr>
              <a:defRPr/>
            </a:pPr>
            <a:fld id="{EF22D4F1-B72C-4F21-B7E6-CF196F5873C0}" type="datetime1">
              <a:rPr lang="el-GR"/>
              <a:pPr>
                <a:defRPr/>
              </a:pPr>
              <a:t>19/1/2016</a:t>
            </a:fld>
            <a:endParaRPr lang="el-GR"/>
          </a:p>
        </p:txBody>
      </p:sp>
      <p:sp>
        <p:nvSpPr>
          <p:cNvPr id="6" name="Footer Placeholder 5"/>
          <p:cNvSpPr>
            <a:spLocks noGrp="1"/>
          </p:cNvSpPr>
          <p:nvPr>
            <p:ph type="ftr" sz="quarter" idx="11"/>
          </p:nvPr>
        </p:nvSpPr>
        <p:spPr/>
        <p:txBody>
          <a:bodyPr/>
          <a:lstStyle/>
          <a:p>
            <a:pPr>
              <a:defRPr/>
            </a:pPr>
            <a:r>
              <a:rPr lang="el-GR" dirty="0"/>
              <a:t>Τμήμα Πληροφορικής </a:t>
            </a:r>
            <a:r>
              <a:rPr lang="el-GR" dirty="0" smtClean="0"/>
              <a:t>ΑΠΘ</a:t>
            </a:r>
            <a:endParaRPr lang="el-GR" dirty="0"/>
          </a:p>
        </p:txBody>
      </p:sp>
      <p:sp>
        <p:nvSpPr>
          <p:cNvPr id="4" name="Slide Number Placeholder 3"/>
          <p:cNvSpPr>
            <a:spLocks noGrp="1"/>
          </p:cNvSpPr>
          <p:nvPr>
            <p:ph type="sldNum" sz="quarter" idx="12"/>
          </p:nvPr>
        </p:nvSpPr>
        <p:spPr/>
        <p:txBody>
          <a:bodyPr/>
          <a:lstStyle/>
          <a:p>
            <a:pPr>
              <a:defRPr/>
            </a:pPr>
            <a:fld id="{DBBA1DE5-2DDA-46A5-8A08-F679AA79AC87}" type="slidenum">
              <a:rPr lang="el-GR"/>
              <a:pPr>
                <a:defRPr/>
              </a:pPr>
              <a:t>10</a:t>
            </a:fld>
            <a:endParaRPr lang="el-GR"/>
          </a:p>
        </p:txBody>
      </p:sp>
      <p:graphicFrame>
        <p:nvGraphicFramePr>
          <p:cNvPr id="56322" name="Object 5"/>
          <p:cNvGraphicFramePr>
            <a:graphicFrameLocks noChangeAspect="1"/>
          </p:cNvGraphicFramePr>
          <p:nvPr/>
        </p:nvGraphicFramePr>
        <p:xfrm>
          <a:off x="1000100" y="1714488"/>
          <a:ext cx="8143900" cy="4356100"/>
        </p:xfrm>
        <a:graphic>
          <a:graphicData uri="http://schemas.openxmlformats.org/presentationml/2006/ole">
            <mc:AlternateContent xmlns:mc="http://schemas.openxmlformats.org/markup-compatibility/2006">
              <mc:Choice xmlns:v="urn:schemas-microsoft-com:vml" Requires="v">
                <p:oleObj spid="_x0000_s56327" name="Document" r:id="rId5" imgW="8278987" imgH="4743835" progId="Word.Document.8">
                  <p:embed/>
                </p:oleObj>
              </mc:Choice>
              <mc:Fallback>
                <p:oleObj name="Document" r:id="rId5" imgW="8278987" imgH="4743835" progId="Word.Document.8">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00100" y="1714488"/>
                        <a:ext cx="8143900" cy="43561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Line Callout 1 7"/>
          <p:cNvSpPr/>
          <p:nvPr/>
        </p:nvSpPr>
        <p:spPr>
          <a:xfrm>
            <a:off x="3428992" y="5357826"/>
            <a:ext cx="3429024" cy="1500174"/>
          </a:xfrm>
          <a:prstGeom prst="borderCallout1">
            <a:avLst>
              <a:gd name="adj1" fmla="val -3141"/>
              <a:gd name="adj2" fmla="val 58972"/>
              <a:gd name="adj3" fmla="val -40095"/>
              <a:gd name="adj4" fmla="val 44596"/>
            </a:avLst>
          </a:prstGeom>
          <a:solidFill>
            <a:schemeClr val="accent1">
              <a:alpha val="3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dirty="0" smtClean="0">
                <a:solidFill>
                  <a:schemeClr val="tx1"/>
                </a:solidFill>
                <a:latin typeface="Times New Roman" pitchFamily="18" charset="0"/>
                <a:cs typeface="Times New Roman" pitchFamily="18" charset="0"/>
              </a:rPr>
              <a:t>Δέντρο με </a:t>
            </a:r>
            <a:r>
              <a:rPr lang="en-US" sz="2800" i="1" dirty="0" smtClean="0">
                <a:solidFill>
                  <a:schemeClr val="tx1"/>
                </a:solidFill>
                <a:latin typeface="Times New Roman" pitchFamily="18" charset="0"/>
                <a:cs typeface="Times New Roman" pitchFamily="18" charset="0"/>
              </a:rPr>
              <a:t>n</a:t>
            </a:r>
            <a:r>
              <a:rPr lang="el-GR" sz="2800" dirty="0" smtClean="0">
                <a:solidFill>
                  <a:schemeClr val="tx1"/>
                </a:solidFill>
                <a:latin typeface="Times New Roman" pitchFamily="18" charset="0"/>
                <a:cs typeface="Times New Roman" pitchFamily="18" charset="0"/>
              </a:rPr>
              <a:t> κορυφές έχει ακριβώς </a:t>
            </a:r>
            <a:r>
              <a:rPr lang="en-US" sz="2800" i="1" dirty="0" smtClean="0">
                <a:solidFill>
                  <a:schemeClr val="tx1"/>
                </a:solidFill>
                <a:latin typeface="Times New Roman" pitchFamily="18" charset="0"/>
                <a:cs typeface="Times New Roman" pitchFamily="18" charset="0"/>
              </a:rPr>
              <a:t>n</a:t>
            </a:r>
            <a:r>
              <a:rPr lang="en-US" sz="2800" dirty="0" smtClean="0">
                <a:solidFill>
                  <a:schemeClr val="tx1"/>
                </a:solidFill>
                <a:latin typeface="Times New Roman" pitchFamily="18" charset="0"/>
                <a:cs typeface="Times New Roman" pitchFamily="18" charset="0"/>
              </a:rPr>
              <a:t>-</a:t>
            </a:r>
            <a:r>
              <a:rPr lang="el-GR" sz="2800" dirty="0" smtClean="0">
                <a:solidFill>
                  <a:schemeClr val="tx1"/>
                </a:solidFill>
                <a:latin typeface="Times New Roman" pitchFamily="18" charset="0"/>
                <a:cs typeface="Times New Roman" pitchFamily="18" charset="0"/>
              </a:rPr>
              <a:t>1 ακμές.(επαγωγή) </a:t>
            </a:r>
            <a:endParaRPr lang="el-GR" sz="2800" dirty="0">
              <a:solidFill>
                <a:schemeClr val="tx1"/>
              </a:solidFill>
              <a:latin typeface="Times New Roman" pitchFamily="18" charset="0"/>
              <a:cs typeface="Times New Roman" pitchFamily="18" charset="0"/>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l-GR" dirty="0" err="1" smtClean="0"/>
              <a:t>Ισομορφισμόσ</a:t>
            </a:r>
            <a:endParaRPr lang="el-GR" dirty="0"/>
          </a:p>
        </p:txBody>
      </p:sp>
      <p:sp>
        <p:nvSpPr>
          <p:cNvPr id="4" name="Date Placeholder 3"/>
          <p:cNvSpPr>
            <a:spLocks noGrp="1"/>
          </p:cNvSpPr>
          <p:nvPr>
            <p:ph type="dt" sz="half" idx="10"/>
          </p:nvPr>
        </p:nvSpPr>
        <p:spPr/>
        <p:txBody>
          <a:bodyPr/>
          <a:lstStyle/>
          <a:p>
            <a:pPr>
              <a:defRPr/>
            </a:pPr>
            <a:fld id="{BD36E8D9-E952-4DCC-8E88-2983B1E170D8}" type="datetime1">
              <a:rPr lang="el-GR" smtClean="0"/>
              <a:pPr>
                <a:defRPr/>
              </a:pPr>
              <a:t>19/1/2016</a:t>
            </a:fld>
            <a:endParaRPr lang="el-GR"/>
          </a:p>
        </p:txBody>
      </p:sp>
      <p:sp>
        <p:nvSpPr>
          <p:cNvPr id="5" name="Footer Placeholder 4"/>
          <p:cNvSpPr>
            <a:spLocks noGrp="1"/>
          </p:cNvSpPr>
          <p:nvPr>
            <p:ph type="ftr" sz="quarter" idx="11"/>
          </p:nvPr>
        </p:nvSpPr>
        <p:spPr/>
        <p:txBody>
          <a:bodyPr/>
          <a:lstStyle/>
          <a:p>
            <a:pPr>
              <a:defRPr/>
            </a:pPr>
            <a:r>
              <a:rPr lang="el-GR" smtClean="0"/>
              <a:t>Τμήμα Πληροφορικής ΑΠΘ </a:t>
            </a:r>
            <a:endParaRPr lang="el-GR" dirty="0"/>
          </a:p>
        </p:txBody>
      </p:sp>
      <p:sp>
        <p:nvSpPr>
          <p:cNvPr id="6" name="Slide Number Placeholder 5"/>
          <p:cNvSpPr>
            <a:spLocks noGrp="1"/>
          </p:cNvSpPr>
          <p:nvPr>
            <p:ph type="sldNum" sz="quarter" idx="12"/>
          </p:nvPr>
        </p:nvSpPr>
        <p:spPr/>
        <p:txBody>
          <a:bodyPr/>
          <a:lstStyle/>
          <a:p>
            <a:pPr>
              <a:defRPr/>
            </a:pPr>
            <a:fld id="{666BD56B-9FBA-40B2-AD0E-B02E4D7E8D05}" type="slidenum">
              <a:rPr lang="el-GR" smtClean="0"/>
              <a:pPr>
                <a:defRPr/>
              </a:pPr>
              <a:t>11</a:t>
            </a:fld>
            <a:endParaRPr lang="el-GR"/>
          </a:p>
        </p:txBody>
      </p:sp>
      <p:sp>
        <p:nvSpPr>
          <p:cNvPr id="9" name="AutoShape 2" descr="data:image/png;base64,iVBORw0KGgoAAAANSUhEUgAAATMAAACkCAMAAADMkjkjAAABsFBMVEX///8AAADV6fR7r9+7q3r18+bcqiWTmTewsLDKy8suMC/T09PgdihjZWaTlJT//v85OzsRfsHt7u5sbW27u7tdXl1DRESZmpmkpaVNTk3//e8NXY0AAAj3+PgIAACWnDi2x9CltL1GZX8JCw2ChIPl5eXksSfeeChjbHHb3NzEsIEaGBFWTzkeEgtXV1J/gIAVFxYhIyKWl49dMhSmpp3e3NFHTlHAwcAPebgML0pRdZQRfcM+Pz4zIgBIHADe9P8nAADQ4+5wdysgIBGIjzUMaaJ3bU4JIDCIaRzGmSdrUQCmhBuNbgyEjpTD096ZjGVKNgBxfYNjX0NELwDitChJNxPQpShpTwBhSxMuKRyrnXGPgWFFNgA8NSA4LioARGSYp68ANloAJ0Z/dVo6Ni8AABZ+XxpWRhYIFSQLVYBdWEAkGQCRbxwIGyAAFTEALEwARmwwLhoKPVYmFQAhKDENbJxlkbk0T2hkjLJLThNzc2seJAAvNgBpMQCMSA65ZCR6Qhl2fC8ADwCBu/AYGwBCRCBeYSc/Qw1kOBi+ZiEqLAAcAABeJwAfLDBBIw87EgA5lOgtAAAYB0lEQVR4nO2diVsTV9fAcwA1C1mY7JhJxCRgiJgEgbBEqbJJXah9K2+Lr/1qa1toq0WkKFoBxWJpq/2Xv7vOTMjcyWJm4gOcR1nnYWZ+c+7Z7rl3bLZjOZZjOZZjOZZjOZZjORQiZxwZuclHHmLx2iRPAbCEItWOlcM+cqTTI1lxaR+veGDsWXv7bvvG+DLYDY+0w+u96UQiMX31BYQturqPUeRQbKOdyzjkDA71w1UE7FTi1KlE4hVEj+4IfbDerpENA2h+mEa4mCSm30QtvMqPSnLL7e3l0ETDM4KQqcyQtkHK0iv9aCQDG+XM0PDUHXNeGQ1MBRf5+ArSVl9u68Vrs7mf7jL9Gn/GoC3re0/PG6JlyAG8OkX1LfG73+IL/ihEZmq2EYc1YIZt/GvdQ5eJmiWmY7EsPE4Sy/YKLL7cj0IcQDk9O9u+uwHj9BvQi70kmCa6lXybSOzBKzpIwWX5Fbde7HO7iiHbTT5lzDI6RzqAjMdpeJWgHzDA10XLr7j1EllT/OX42ThjFhMzSySSm4nEVWC+4C/jEPhwSmSORxjrZ8e5niV9oUpxvk4wZ5md4h408eYo6lmR2TM4u9u++5CPTXugUuxUtxKbm9NKmJYAh9EflzMuV8bCvFTOZKw4n8T8JmY2DpTZs6zuoVS5Eo+n9vauUmqJaSO/6QgCxGIA0YA5l653vmQeoGS6vYieJZzOwvrDp08Js90x/fA+9zvJM/em/pjKwh8YWmIzKPy76RA8JY9j4yw4LfCuUhSeD59AMjwIeZPPxwfnhpIObOiGGogCzjYTe1mUpSMnME3UTDg0HUhnmUfeRQ/E9EfvguCJ7hNEuk8Mmn2+qOI5mYBH7zCUMuSQ50xsZpGuJTansJq9COIf60kGxtUYpn33GZg8PjMwSIh1d+NP3UWToUnMinFZDwkP9f2FSD2Gx49hCqvZ22VRMUjG5pGOeZqQPTM5M4UUYTU8mBscRl9123VDzOZJGtbaFaXYeGhg1uXQm2lcb7xKyo4v1oUcUnP8AQA1l+1PxZavCeIpEC0rgtPvBDum99zkOpV0gdwZ4rbxFHLiAo/X5gF4+wrbs1PTmxAUlhxleMaDvuRZbiRNVDQZAoQZ+NHYDMaIJzBZ0ZDFDkFsbG0OoJBBaieEFgZXJgnw4vcXKIIwiMwCPOh72s6Z7Y6ZWAovQjflhB1ngHzsvmBubQ/bcckRCdtdLqwNaVGl1oMycglcLrvH7jCMHHPMQiJXzJm1j4vN5AdL6nk385jo/xBlNuQ073zl4sdmRwANI7O53ew7gcMkEh1XPIrCbOOrpl+ser5BFmZgWPkg+cZhWZkqTcyALrQw/lWmJrNUeKbDDEyUIYVZd46oGR6ozWYjFKJoejaNaJktWFNhNqSnZ1mXWZIpKXrWPciQWclMolXECmhh8vOMIEU4IM/PVjIz057lnneryJhpGyqYd76K89PA5sDwpFpWo5rZ7MsVzHbXTPRjAWCgUlDk9NwWzokxRSuH5qHRjqs2NVOKJSjkS/KEwMx4SYYiR6b4Akur7ikWQWugMWS2kNEcu1b864TU2TiK5mJkZubphWZfp1ZyD7B6Dakeofu5z8zzHRSZFysUm8aR1apmWNFIir7xjAjJN00Ny2WSoheHqAzjJN3ayZ0Ut9ZM0zz8/KXaTYQDnikpbDue0YoYBnQfLA5tuIFydasbcIiikTsk0BRkDpBrv/EAqL6zfRzyJnpNdr7UCSXgGLK+KcLj5GE+Gp5hZVQ5detqIslkYbx9FyvbeAyKtpDT5CYiH8DgMErRu4eHCmZX63QEuSH+pQQKMod+G4dY7CWAuXWAr0krQ9RUaHIharMjbKEQQMHTih6vsBIPhiHP1dxZv4mQHLmCks2bCQ0jI+cLuYstartRFA15TImFHMV61YyIvaR+HTWt0iA7ubl012U/mirhPPlEzD/znkjNGvB8dm2YFHKa4ztVZK1kZiNzECwuI9ACDalZOTOTHAEbmERaySySV0NZAi1ZtaNbV8qZmWLTtMhayswGATXIQNBCDVYJDjAzAVoZstYyC4A220mDW3yokRxk1nRosrNsgslKZnIg53a7U+q8iAe0g9FeUBP2YioYDOZqjBormDXZpsmF8gTDOmZyDuDl1tbWP8DzNA+ktHVOsEvgt3m9+BfwfHBo8DlAqpZ7r2TWVGjlA9NmIbMi/LvdSWX774c4JsTmP68qWgSY98xAoYin99H/Ysm4j4qKDrMmDs8KZJYxs8NWX2cfEfTpJcJFPGZAUTSZRB4ImgMnwsNq6b36ANVj1jRolcisYuYCrGSxi0zTOncepqj5L/BkiUW46SSuUnUXot1K+aBqUUyXWZOgHTD/RCxi9nCrs6+zc4Az6+u8zFBwRZO5PkXduH3EeUGpuaSS1f64PjMVmssejgRqLEemA+GIXbUHOlpmFbNwnKDizPDw5AUzpmgoYyc5TxEIKJXZiRNVW5YEzKgjkFO4j+H3N8jzVNe7yDr8/c8/lwH8NAnXRWYRs3dblNmfnVs721jjOjtfstklWmRUEvYg7VdCzIqDw8ykVQt1RcywptnhBemXSSSuvgajXmb0xDLvYIte3P4/pKAo53UbfyxhloY+ci0D75+8v8iM2naM/ZJUGT38tulsa7ezVHL6aL/XieFqMwRCZrYg4HWNrJU5sQeGuZkDdsgYILIPQaRl+nMyljAL/E2vZGBgv7Nzi7gDNDhZDQrXf5QplQydROx2JlG4waaru6vFGwJmXtyWNa1do/fKyAlnsJJht44vDj3jT9wlQXuZJcwi/9LHR+1ZbIcy41a5lFLVrMiZYXs2zGYUS1XCDaGeufDqn0TijxgSOJU4lbhqoLIPd5iD2n+ygy+3D0QdedYwu6xllrxIhoCmnp1WJr2KeR1m0SpOQMistEm0LLl5dW/vKl+jJyivhf/mPn3gCVG2zm1RZcoSZvZPOjsr9UypDwdB6enM6OlZvso6FBEzF12gMY1X0bJ1jdNCRQOepfwJ+9Sq9X0iMH+WMMtAn8Ksb59e3T6EokxKUOJfhrgPoMwCNNioUn0XMUv9nqBWjCPDa1oEOuuil9hHzC3zA1sj+sdawkx+SB/ik9h25/77AXpBoQgTuw9Kdv6Nc7D7ILOhag1LImY+uqZlL7b3x+YrtnZqU9BAw83HPuz07Su+U/9Ya+KzFHUCyZ33MXhCLqlPO1VnVy2Hnca0JHeizLofVLtEETO6ljGxl/1jMwt7dCHQnqC1O/WScnofG4jB+31q2QQD2RpmEh6POPpHQxMbWJSlv1N+6Q/aompfC123MExXyNCEs1r8XoUZkbdsMe1VURcj8ZXI7l/sQ44z2UfdVCuZIfXZp2Etsxrb2pp2RtsN6lK6u2gW4Khe2BAyU7YDwMafOs69qCzpiJx7SS5tZwA/2X0eQuo/LatqQSliWjm1LQ0I0nCMP7AgIKLpJMG9N9UvUMRsZE8NaKdJQoD0TdCphVw7vrCL70lAG8O5Xt92S+2ZDVcYd/p40HhRgyxNVEzbdmyH58N0RVH3iee19N6ImIVfkLFJdoTZY2NTlHOi9I7oWZJGZsSUvBT4C+tq2y4f/LO1vb+9dRmimuDBTS/MrZk/SQNcGCo6ikNB8NVSwhExSxODNp3cnJ7eAxLeInMm+iO0jNAHF/dRKvy+s9xNlYuVcyiuFN5uaiTsyas/o2rmZf3v7DhweUroSF+qtp44YR7gxsvNTu1lAWJ4mKJ/4pFepHWE7QF04j+JBdl5Jzi0JXN1msBS8Zh+Nburo22PiJCZBAQV+4+js7zgSCTBf6l/6tvuI8i2hV2M1jJjZt6ujBC1rz39Af1UwlqQg4Vlp2jQsYmVWtTOIb+7jIkxm4uQCQtHrZkTVqabNH3teKEFuZ/62vZsRszQiHvL9gJIJKb/+t7QOkq+v/eJomEHv2VQa2sNM65o2oZj3v9efz+VATO8Yv3tK6xmV9+Cu9ofTsHlLaxo+zuwji9GoJIt6j1g3Swh1XJ5+UKLutXMkBkan34a6OdqcMFS6iE5NmgYR7eIGVUmR1lyIhNFa6Btz5gZ/supOnbrSwWrNdu3qselgM97wEGS/nfjmr2uVGVmC9ex6DpcdelQq5hhdTqoUnhWINDASrWjwszm81RaLo9P28BRsxwZZg6o7ASVwd/Igsgjw8wW1bFc4Ya2+TgizLw4Rqv0T3bDqW6RHB1mvsr1Qt5CqJH2/iPCDDcEOSoULZK3IUWru7//yDBD1iyUK+fjhYAt0kDv9lFhhjPOg4v1Ca8GvMBRYYbQeA+u1icOIFK1Ra9CjggzWtgo33zEQ+1//Yp2RJixSRStovG2PXvdYe3hZUbMfSZDNIsPQFyc5W7Aw60/qxN5vbU60MPLzCaH35Hi1IhdaThmu+CQ3yqdeXWn6YeXWRgu3ZjvPXly/sYAsKkM7XRTSr1xmqdLLnuktvW4h5bZCFzvRcSQ9J78RU0BuKJJmgbQIlK0YhRg6nEWkimpapB7WJmFLi2eVKR3XoEmMUVLadZH25ypIHy+1NHf379093H1IuQhZZaDk1pB0LhFo7MAeAJFVSc73Ovo76DSfxeq3cThZJaB+ZPl0G7w4plEXGdO2+8rweeMGP7Uv1QN2uFk5v8vM2Xz1xm83gE+5PB2S1LZoibneYrsASx1UGjG7VSHkpnM1ewO/ByL0a9v0Bv1EutfpmYRYErGmHV0zMYMp42qMZOlXFSqdeJJSlU91hJmDmrNen+MoWDjBnUG80qCngpJZTnU+ncdB6TfOJ8yZlYMfg/xAfjeXcNK0EwuD4D+hQzPZ02v+yUyNBfhl17VpCnDUQKndiF6hmtX/8JdDu1zww2HDefRffDp/GJv7+L8f2Gk2sSlH0Z6brVNXjlzE4zWvlizpuIzwup6mSdQdStSpmaRn7nLPB/jrmAhZhSjGTALwKcnmSntXfzMeL8yKf/u1mQbk5sGzYLWMPsPY3Zdw2wgGqTiDkFQI86fFGZZ/tWS4RIBMbMiCqQpMPyp95rR+lkJzrW1TTJpmzwjhmYJsyJoxiYbnosQtlNJgR/sqoRmO5rFTKLGYPHanR9/Ieh+iAmORBIdaWs7c47KbQJNNDwtYSbBIvcBJ0/+QAfo9WXlEvw27XST57yenhmZInGfI7EJi9nsL9did8hZfxbebgCuIGahESwwgsbo5G39t49YFZ+FrvWyWGMqliXMej/jDY648BjR9B9q7JnCbMFAP4z6aeeJcgEam/OxG73EPIjiCOdNbMvIwLwFPdikXWltP20AeM50fb6XhRp8tJHuUE3UqvhNlVn/54YxqYiZh5jR3jt3vjh58oupH8gFiMLjDFYzKpMjPuIKJm8L9pWxKN8c+eyL8uQpzpN03LbnLVM03yxF1a/qmXEiIFwfcINa/hjWM+p/ej8VrQ/wKS7zDJyhX/S0dn2ABD/0apH9T1myxpqQNVFriOcBPNbon103LAcJ16EwN/3l1LVrWXr+3hsjestQJCl3blJRsxD76kpL16Hg4uKX3GOiEXpJQUS7Q72aWYBQNHqPslqigxTlm8YhfFVmsTuXYtfo19dF651uTx5Us7bJ1q53QpoWgmuLJFBCEbnfjkcbLvgr3aGcYsnnleEnbeK0VG1TU2NmX9z5eRH7AOKGkJ7prndS9Yxbs5brGZGAD+DLLz8DCLpwiYyYKLWvnSlaCd9/Gr5a4qasYxZyVSq1wvWbN6i3IVHhl3nC7NNz+sdGRia5mvWohk3/WEvn6qRiJBJxYEpe5EoxNJ96+gIuDpXo7ctuOL/Q0d/fsTQLja+r89DwDG4QZlnCLCtcJ8zUzOdUDNvNVu57oCsYmnb5RABs3pBy9y5/jJgZX6R6EUe8Hp2E0neyaGxep05oXrwe/ZtJ6isVNWvLC/i2cJ+9ABR92pwuH46WNIDktCPgqmm/cmEe4PuUKNrj2KWf4UcaSQsLipEk4eRU1ewb0ZxhK/cmDEBe+22x/P3xtbdUGeyvQVP0+V/ILCGuqIsfQh57zis9t7iW3RIW7VrHDDFxEu/JfxBtdJ90cV0jDPOasBAN0ID4WWTgphLWYqeZF6pka/XMrhp4ry/U2C7IhvWzsKbM2XvNuNzrgnNtysDsgXxBpJMt3dM3wrwnErkUol70Q/dBLpc0wKXryAX09i7egOUq1e20D27ewmn6lZ4RpPNu0UBuITMSkWFoKLaVS3gLqMpu0dr+kJBZGlKyZxme/O8/A7Bew8oDFELmfSPvAHK4guBOtjgPqBTalsHiNLprVqih1xgImbFdvDOBSCRQ407s6WIkbM8wGyGA1ipmaoaJofmi9GeuxvZ1F9bPan0djUiCutBa1+uuGOQAFJTyWLSRuxQwM3j3Ys2ia9NaNjYjasToVL1nje8QKxd9Zs1AhqfvKi+odb3uXM3kgpvaNC/+14ii6TLLNOkVLzrQWsVMWQcg54PMEZAoo/bXO6mix6w5Woal0hG0rNedx2VJYsuUOK3Wt9VpRYdZ85DpOIKWMPMqL5CRkxfoDwK8CFnbyzfLpJJZM5FVOoJW9brTaTAyMKkomla/olUway6yCpvWGmYeJ7FeGmQqtEzdb507yKxZ5l+VcmgtYcb62suQ2ZTh6a+jwc5GouNyZs1HdsARtIQZXaXDzL8qTNPS9Sqa9v1OzR+YVIIaTXNb+G4/uZjK5XIeF+1rr0CGHQEJ2nJBm8Pj9/s9NXTZIbUq+gtFlbI5yDSOIO0IBYv1mo8GBW+w/uvq6uoYAFazAwOTCtU0CS9WuX3zphug2lvh5EgSsvfOT6Ej8XS815SBSYXYNK/9K/h+bOwROZ/p4og/munCMtF1OuaTdJFRaBlnoYc2m7T1vDNus3MkX+NG0v6OjruPCW7zkBForiysjOKbGD39qKHtBuqSIqx2UZlBJ/11wCnoHwlAGPfOKXLbaA7dDrPqOoLvwGMqMpstlec3MYH+nzb7/ZsZWOkiD6hrFE6jj2vCFMnOy/I9bJJR4BG8+DkssIYO2kAKKXNvw4FvYqKLy4zJ73mdWqUPBzGLI2YTE3Oi919Fg6yRCW5SaLdFK9Ql+I7CugsLtEvtg+tlhiIjZBjVWDy+NopvZ6aWlwI1LBFApxidmODMsLrpGSovepasD6zHyVtNRIbDz1thAO7W0t79oZJ7RJDFx06fji2T57/6wMTTPVih6nx6dYUx6xrz686XBJX+HLUFQH/PDYlpV0f2fGyB96mZ+CJpGWawcs3NoYv/jT948xQtDcSWTczFx8aWGbOZAd1DlUamM7f57Owt/YK3Pcu7IZc4vY57JtqzAOBbmFidUQfLxJh5xiAQo6ocn8G6fZr5grSOnmWAq1ePQq9N/2nmSE88MmZLS3xs9s+W9I5sjuTudylOcyXOxs3Xpp0uQixB1/Ka+oi6unT9YVGH2aRPtzOoNEuN2Xf9qp4tJB1miau0wh3m6tzDUe46G5qQrYnZt1SzVsuYOXRa5+x5HWb6q48KRLmmzvd3qMyWwGmaxBVmK/fja6Yzsz8igUZ8FcVoo8rY1Bedsan/bo+RWdxyi0bm0gLcZa3eC+vm3ACWC6tKOMsNzMRv5jHLADnV3JhGz2YgraNnabhVweyKfuU2dR4x+yqJOceA9cfPmhhspO4TXL+Rq4+vkW9WzAs25DhJNVeQes/MMWar+rdXulnBTNByHoAOZURyH/DYxMi8CARZnPpNqnTfmlhJSz2awFZzLQ7JGWYXBC2frHVOw2zSp39hssaKLfAvzHzXO0n6uubiM6PowY/iLGq07pJyHSKh85EkgKRrGN//6XppPL3O003GbPIbUT+C5/UBPeu/V/+cVR0SBjIeUeoUn5vBtzPxq/672ZokEZhRDCj+eFoYsTugZ5I2gBFmk2eENRc5r6xaZNFZY21FNctX1FuO4srMBHr6K6aqNd4sYkatCCBk4uJTmEA7c44kngiZOLTPwKwW2XcNbQZZh6RhdWJUexM1viO6YUmBWtq4b1ivi8C5K1cgichNXrlt+DoUF9xj6wj6+zvOm30LuAj87agScKyaXHTEk72OAtw/PTMzs/Jt2bs9dCTzAM713Lp1puccFIyTbinK1hEs/ARO02v0XpsUhPvEyMyswtcZs0IzrThyD1AwFUpVv7kMeQuIM1e9bOBiu7bXsqtBM8Tlj9Od34umRbMHpfbT1H6k5HKYa4tbfL6mS80byx3LsRzLsRzLsRzLsRxm+X+ra2YOe+AE2gAAAABJRU5ErkJgg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pic>
        <p:nvPicPr>
          <p:cNvPr id="78852" name="Picture 4" descr="https://www.sciencenews.org/sites/default/files/2015/12/main/articles/122615_24_fe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3968" y="3554764"/>
            <a:ext cx="4860032" cy="2599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3507881"/>
      </p:ext>
    </p:extLst>
  </p:cSld>
  <p:clrMapOvr>
    <a:masterClrMapping/>
  </p:clrMapOvr>
  <p:transition>
    <p:checke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6" name="Rectangle 2"/>
          <p:cNvSpPr>
            <a:spLocks noGrp="1" noChangeArrowheads="1"/>
          </p:cNvSpPr>
          <p:nvPr>
            <p:ph type="title"/>
          </p:nvPr>
        </p:nvSpPr>
        <p:spPr>
          <a:xfrm>
            <a:off x="1071538" y="274638"/>
            <a:ext cx="7615262" cy="633412"/>
          </a:xfrm>
        </p:spPr>
        <p:txBody>
          <a:bodyPr>
            <a:normAutofit fontScale="90000"/>
          </a:bodyPr>
          <a:lstStyle/>
          <a:p>
            <a:pPr eaLnBrk="1" hangingPunct="1">
              <a:defRPr/>
            </a:pPr>
            <a:r>
              <a:rPr lang="en-GB" b="1" dirty="0" err="1" smtClean="0">
                <a:solidFill>
                  <a:srgbClr val="FF3300"/>
                </a:solidFill>
              </a:rPr>
              <a:t>Ισομορφισμός</a:t>
            </a:r>
            <a:r>
              <a:rPr lang="en-GB" b="1" dirty="0" smtClean="0">
                <a:solidFill>
                  <a:srgbClr val="FF3300"/>
                </a:solidFill>
              </a:rPr>
              <a:t> </a:t>
            </a:r>
            <a:r>
              <a:rPr lang="en-GB" b="1" dirty="0" err="1" smtClean="0">
                <a:solidFill>
                  <a:srgbClr val="FF3300"/>
                </a:solidFill>
              </a:rPr>
              <a:t>γραφημάτων</a:t>
            </a:r>
            <a:r>
              <a:rPr lang="en-US" b="1" dirty="0" smtClean="0">
                <a:solidFill>
                  <a:srgbClr val="FF3300"/>
                </a:solidFill>
              </a:rPr>
              <a:t> </a:t>
            </a:r>
          </a:p>
        </p:txBody>
      </p:sp>
      <p:sp>
        <p:nvSpPr>
          <p:cNvPr id="5" name="Date Placeholder 4"/>
          <p:cNvSpPr>
            <a:spLocks noGrp="1"/>
          </p:cNvSpPr>
          <p:nvPr>
            <p:ph type="dt" sz="half" idx="10"/>
          </p:nvPr>
        </p:nvSpPr>
        <p:spPr/>
        <p:txBody>
          <a:bodyPr/>
          <a:lstStyle/>
          <a:p>
            <a:pPr>
              <a:defRPr/>
            </a:pPr>
            <a:fld id="{DCBC03EE-A870-4CFC-8BA4-57D05C1E7AB6}" type="datetime1">
              <a:rPr lang="el-GR"/>
              <a:pPr>
                <a:defRPr/>
              </a:pPr>
              <a:t>19/1/2016</a:t>
            </a:fld>
            <a:endParaRPr lang="el-GR"/>
          </a:p>
        </p:txBody>
      </p:sp>
      <p:sp>
        <p:nvSpPr>
          <p:cNvPr id="6" name="Footer Placeholder 5"/>
          <p:cNvSpPr>
            <a:spLocks noGrp="1"/>
          </p:cNvSpPr>
          <p:nvPr>
            <p:ph type="ftr" sz="quarter" idx="11"/>
          </p:nvPr>
        </p:nvSpPr>
        <p:spPr/>
        <p:txBody>
          <a:bodyPr/>
          <a:lstStyle/>
          <a:p>
            <a:pPr>
              <a:defRPr/>
            </a:pPr>
            <a:r>
              <a:rPr lang="el-GR" dirty="0"/>
              <a:t>Τμήμα Πληροφορικής </a:t>
            </a:r>
            <a:r>
              <a:rPr lang="el-GR" dirty="0" smtClean="0"/>
              <a:t>ΑΠΘ</a:t>
            </a:r>
            <a:endParaRPr lang="el-GR" dirty="0"/>
          </a:p>
        </p:txBody>
      </p:sp>
      <p:sp>
        <p:nvSpPr>
          <p:cNvPr id="4" name="Slide Number Placeholder 3"/>
          <p:cNvSpPr>
            <a:spLocks noGrp="1"/>
          </p:cNvSpPr>
          <p:nvPr>
            <p:ph type="sldNum" sz="quarter" idx="12"/>
          </p:nvPr>
        </p:nvSpPr>
        <p:spPr/>
        <p:txBody>
          <a:bodyPr/>
          <a:lstStyle/>
          <a:p>
            <a:pPr>
              <a:defRPr/>
            </a:pPr>
            <a:fld id="{E0388126-DC42-47ED-A723-51DF3647AF98}" type="slidenum">
              <a:rPr lang="el-GR"/>
              <a:pPr>
                <a:defRPr/>
              </a:pPr>
              <a:t>12</a:t>
            </a:fld>
            <a:endParaRPr lang="el-GR"/>
          </a:p>
        </p:txBody>
      </p:sp>
      <p:graphicFrame>
        <p:nvGraphicFramePr>
          <p:cNvPr id="63490" name="Object 4"/>
          <p:cNvGraphicFramePr>
            <a:graphicFrameLocks noChangeAspect="1"/>
          </p:cNvGraphicFramePr>
          <p:nvPr/>
        </p:nvGraphicFramePr>
        <p:xfrm>
          <a:off x="1109663" y="1785926"/>
          <a:ext cx="7391427" cy="4951424"/>
        </p:xfrm>
        <a:graphic>
          <a:graphicData uri="http://schemas.openxmlformats.org/presentationml/2006/ole">
            <mc:AlternateContent xmlns:mc="http://schemas.openxmlformats.org/markup-compatibility/2006">
              <mc:Choice xmlns:v="urn:schemas-microsoft-com:vml" Requires="v">
                <p:oleObj spid="_x0000_s63495" name="Document" r:id="rId5" imgW="8320207" imgH="5986944" progId="Word.Document.8">
                  <p:embed/>
                </p:oleObj>
              </mc:Choice>
              <mc:Fallback>
                <p:oleObj name="Document" r:id="rId5" imgW="8320207" imgH="5986944" progId="Word.Document.8">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09663" y="1785926"/>
                        <a:ext cx="7391427" cy="4951424"/>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Rectangle 6"/>
          <p:cNvSpPr/>
          <p:nvPr/>
        </p:nvSpPr>
        <p:spPr>
          <a:xfrm>
            <a:off x="1357290" y="1214422"/>
            <a:ext cx="6314806" cy="523220"/>
          </a:xfrm>
          <a:prstGeom prst="rect">
            <a:avLst/>
          </a:prstGeom>
        </p:spPr>
        <p:txBody>
          <a:bodyPr wrap="none">
            <a:spAutoFit/>
          </a:bodyPr>
          <a:lstStyle/>
          <a:p>
            <a:r>
              <a:rPr lang="el-GR" sz="2800" dirty="0" smtClean="0">
                <a:solidFill>
                  <a:srgbClr val="C00000"/>
                </a:solidFill>
                <a:latin typeface="Times New Roman" pitchFamily="18" charset="0"/>
                <a:cs typeface="Times New Roman" pitchFamily="18" charset="0"/>
              </a:rPr>
              <a:t>Πόσα γραφήματα υπάρχουν με </a:t>
            </a:r>
            <a:r>
              <a:rPr lang="en-US" sz="2800" i="1" dirty="0" smtClean="0">
                <a:solidFill>
                  <a:srgbClr val="C00000"/>
                </a:solidFill>
                <a:latin typeface="Times New Roman" pitchFamily="18" charset="0"/>
                <a:cs typeface="Times New Roman" pitchFamily="18" charset="0"/>
              </a:rPr>
              <a:t>n</a:t>
            </a:r>
            <a:r>
              <a:rPr lang="el-GR" sz="2800" dirty="0" smtClean="0">
                <a:solidFill>
                  <a:srgbClr val="C00000"/>
                </a:solidFill>
                <a:latin typeface="Times New Roman" pitchFamily="18" charset="0"/>
                <a:cs typeface="Times New Roman" pitchFamily="18" charset="0"/>
              </a:rPr>
              <a:t> κορυφές;</a:t>
            </a:r>
            <a:endParaRPr lang="el-GR" sz="2800" dirty="0">
              <a:solidFill>
                <a:srgbClr val="C00000"/>
              </a:solidFill>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3490"/>
                                        </p:tgtEl>
                                        <p:attrNameLst>
                                          <p:attrName>style.visibility</p:attrName>
                                        </p:attrNameLst>
                                      </p:cBhvr>
                                      <p:to>
                                        <p:strVal val="visible"/>
                                      </p:to>
                                    </p:set>
                                    <p:animEffect transition="in" filter="blinds(horizontal)">
                                      <p:cBhvr>
                                        <p:cTn id="7" dur="500"/>
                                        <p:tgtEl>
                                          <p:spTgt spid="63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4"/>
          <p:cNvSpPr>
            <a:spLocks noGrp="1"/>
          </p:cNvSpPr>
          <p:nvPr>
            <p:ph type="dt" sz="half" idx="10"/>
          </p:nvPr>
        </p:nvSpPr>
        <p:spPr/>
        <p:txBody>
          <a:bodyPr/>
          <a:lstStyle/>
          <a:p>
            <a:pPr>
              <a:defRPr/>
            </a:pPr>
            <a:fld id="{35B8C24A-B0DF-43F2-A957-B5F89A40EC0B}" type="datetime1">
              <a:rPr lang="el-GR"/>
              <a:pPr>
                <a:defRPr/>
              </a:pPr>
              <a:t>19/1/2016</a:t>
            </a:fld>
            <a:endParaRPr lang="el-GR"/>
          </a:p>
        </p:txBody>
      </p:sp>
      <p:sp>
        <p:nvSpPr>
          <p:cNvPr id="7" name="Footer Placeholder 5"/>
          <p:cNvSpPr>
            <a:spLocks noGrp="1"/>
          </p:cNvSpPr>
          <p:nvPr>
            <p:ph type="ftr" sz="quarter" idx="11"/>
          </p:nvPr>
        </p:nvSpPr>
        <p:spPr/>
        <p:txBody>
          <a:bodyPr/>
          <a:lstStyle/>
          <a:p>
            <a:pPr>
              <a:defRPr/>
            </a:pPr>
            <a:r>
              <a:rPr lang="el-GR" dirty="0"/>
              <a:t>Τμήμα Πληροφορικής </a:t>
            </a:r>
            <a:r>
              <a:rPr lang="el-GR" dirty="0" smtClean="0"/>
              <a:t>ΑΠΘ</a:t>
            </a:r>
            <a:endParaRPr lang="el-GR" dirty="0"/>
          </a:p>
        </p:txBody>
      </p:sp>
      <p:sp>
        <p:nvSpPr>
          <p:cNvPr id="5" name="Slide Number Placeholder 3"/>
          <p:cNvSpPr>
            <a:spLocks noGrp="1"/>
          </p:cNvSpPr>
          <p:nvPr>
            <p:ph type="sldNum" sz="quarter" idx="12"/>
          </p:nvPr>
        </p:nvSpPr>
        <p:spPr/>
        <p:txBody>
          <a:bodyPr/>
          <a:lstStyle/>
          <a:p>
            <a:pPr>
              <a:defRPr/>
            </a:pPr>
            <a:fld id="{727F8CCE-B04E-455F-A800-AB3D2F657B39}" type="slidenum">
              <a:rPr lang="el-GR"/>
              <a:pPr>
                <a:defRPr/>
              </a:pPr>
              <a:t>13</a:t>
            </a:fld>
            <a:endParaRPr lang="el-GR"/>
          </a:p>
        </p:txBody>
      </p:sp>
      <p:graphicFrame>
        <p:nvGraphicFramePr>
          <p:cNvPr id="64514" name="Object 4"/>
          <p:cNvGraphicFramePr>
            <a:graphicFrameLocks noChangeAspect="1"/>
          </p:cNvGraphicFramePr>
          <p:nvPr/>
        </p:nvGraphicFramePr>
        <p:xfrm>
          <a:off x="857224" y="142852"/>
          <a:ext cx="7878273" cy="6429396"/>
        </p:xfrm>
        <a:graphic>
          <a:graphicData uri="http://schemas.openxmlformats.org/presentationml/2006/ole">
            <mc:AlternateContent xmlns:mc="http://schemas.openxmlformats.org/markup-compatibility/2006">
              <mc:Choice xmlns:v="urn:schemas-microsoft-com:vml" Requires="v">
                <p:oleObj spid="_x0000_s64519" name="Document" r:id="rId5" imgW="5756447" imgH="5005623" progId="Word.Document.8">
                  <p:embed/>
                </p:oleObj>
              </mc:Choice>
              <mc:Fallback>
                <p:oleObj name="Document" r:id="rId5" imgW="5756447" imgH="5005623" progId="Word.Document.8">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7224" y="142852"/>
                        <a:ext cx="7878273" cy="6429396"/>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checke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4" name="Rectangle 2"/>
          <p:cNvSpPr>
            <a:spLocks noGrp="1" noChangeArrowheads="1"/>
          </p:cNvSpPr>
          <p:nvPr>
            <p:ph type="title"/>
          </p:nvPr>
        </p:nvSpPr>
        <p:spPr/>
        <p:txBody>
          <a:bodyPr/>
          <a:lstStyle/>
          <a:p>
            <a:pPr eaLnBrk="1" hangingPunct="1">
              <a:defRPr/>
            </a:pPr>
            <a:r>
              <a:rPr lang="el-GR" b="1" smtClean="0">
                <a:solidFill>
                  <a:srgbClr val="FF3300"/>
                </a:solidFill>
              </a:rPr>
              <a:t>Ισόμορφα γραφήματα</a:t>
            </a:r>
            <a:endParaRPr lang="en-US" b="1" smtClean="0">
              <a:solidFill>
                <a:srgbClr val="FF3300"/>
              </a:solidFill>
            </a:endParaRPr>
          </a:p>
        </p:txBody>
      </p:sp>
      <p:sp>
        <p:nvSpPr>
          <p:cNvPr id="5" name="Date Placeholder 4"/>
          <p:cNvSpPr>
            <a:spLocks noGrp="1"/>
          </p:cNvSpPr>
          <p:nvPr>
            <p:ph type="dt" sz="half" idx="10"/>
          </p:nvPr>
        </p:nvSpPr>
        <p:spPr/>
        <p:txBody>
          <a:bodyPr/>
          <a:lstStyle/>
          <a:p>
            <a:pPr>
              <a:defRPr/>
            </a:pPr>
            <a:fld id="{DF48C756-3BF8-4514-B49F-0B1121B5F73B}" type="datetime1">
              <a:rPr lang="el-GR"/>
              <a:pPr>
                <a:defRPr/>
              </a:pPr>
              <a:t>19/1/2016</a:t>
            </a:fld>
            <a:endParaRPr lang="el-GR"/>
          </a:p>
        </p:txBody>
      </p:sp>
      <p:sp>
        <p:nvSpPr>
          <p:cNvPr id="6" name="Footer Placeholder 5"/>
          <p:cNvSpPr>
            <a:spLocks noGrp="1"/>
          </p:cNvSpPr>
          <p:nvPr>
            <p:ph type="ftr" sz="quarter" idx="11"/>
          </p:nvPr>
        </p:nvSpPr>
        <p:spPr/>
        <p:txBody>
          <a:bodyPr/>
          <a:lstStyle/>
          <a:p>
            <a:pPr>
              <a:defRPr/>
            </a:pPr>
            <a:r>
              <a:rPr lang="el-GR" dirty="0"/>
              <a:t>Τμήμα Πληροφορικής </a:t>
            </a:r>
            <a:r>
              <a:rPr lang="el-GR" dirty="0" smtClean="0"/>
              <a:t>ΑΠΘ</a:t>
            </a:r>
            <a:endParaRPr lang="el-GR" dirty="0"/>
          </a:p>
        </p:txBody>
      </p:sp>
      <p:sp>
        <p:nvSpPr>
          <p:cNvPr id="4" name="Slide Number Placeholder 3"/>
          <p:cNvSpPr>
            <a:spLocks noGrp="1"/>
          </p:cNvSpPr>
          <p:nvPr>
            <p:ph type="sldNum" sz="quarter" idx="12"/>
          </p:nvPr>
        </p:nvSpPr>
        <p:spPr/>
        <p:txBody>
          <a:bodyPr/>
          <a:lstStyle/>
          <a:p>
            <a:pPr>
              <a:defRPr/>
            </a:pPr>
            <a:fld id="{52A3831C-0849-48FE-ADAE-019F68A1A4CB}" type="slidenum">
              <a:rPr lang="el-GR"/>
              <a:pPr>
                <a:defRPr/>
              </a:pPr>
              <a:t>14</a:t>
            </a:fld>
            <a:endParaRPr lang="el-GR"/>
          </a:p>
        </p:txBody>
      </p:sp>
      <p:graphicFrame>
        <p:nvGraphicFramePr>
          <p:cNvPr id="65538" name="Object 4"/>
          <p:cNvGraphicFramePr>
            <a:graphicFrameLocks noChangeAspect="1"/>
          </p:cNvGraphicFramePr>
          <p:nvPr/>
        </p:nvGraphicFramePr>
        <p:xfrm>
          <a:off x="1000100" y="1928802"/>
          <a:ext cx="8143900" cy="3857652"/>
        </p:xfrm>
        <a:graphic>
          <a:graphicData uri="http://schemas.openxmlformats.org/presentationml/2006/ole">
            <mc:AlternateContent xmlns:mc="http://schemas.openxmlformats.org/markup-compatibility/2006">
              <mc:Choice xmlns:v="urn:schemas-microsoft-com:vml" Requires="v">
                <p:oleObj spid="_x0000_s65543" name="Document" r:id="rId5" imgW="8554738" imgH="3747691" progId="Word.Document.8">
                  <p:embed/>
                </p:oleObj>
              </mc:Choice>
              <mc:Fallback>
                <p:oleObj name="Document" r:id="rId5" imgW="8554738" imgH="3747691" progId="Word.Document.8">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00100" y="1928802"/>
                        <a:ext cx="8143900" cy="385765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checke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8" name="Rectangle 2"/>
          <p:cNvSpPr>
            <a:spLocks noGrp="1" noChangeArrowheads="1"/>
          </p:cNvSpPr>
          <p:nvPr>
            <p:ph type="title"/>
          </p:nvPr>
        </p:nvSpPr>
        <p:spPr/>
        <p:txBody>
          <a:bodyPr/>
          <a:lstStyle/>
          <a:p>
            <a:pPr eaLnBrk="1" hangingPunct="1">
              <a:defRPr/>
            </a:pPr>
            <a:r>
              <a:rPr lang="el-GR" b="1" smtClean="0">
                <a:solidFill>
                  <a:srgbClr val="FF3300"/>
                </a:solidFill>
              </a:rPr>
              <a:t>Ισομορφισμός</a:t>
            </a:r>
            <a:endParaRPr lang="en-US" b="1" smtClean="0">
              <a:solidFill>
                <a:srgbClr val="FF3300"/>
              </a:solidFill>
            </a:endParaRPr>
          </a:p>
        </p:txBody>
      </p:sp>
      <p:sp>
        <p:nvSpPr>
          <p:cNvPr id="5" name="Date Placeholder 4"/>
          <p:cNvSpPr>
            <a:spLocks noGrp="1"/>
          </p:cNvSpPr>
          <p:nvPr>
            <p:ph type="dt" sz="half" idx="10"/>
          </p:nvPr>
        </p:nvSpPr>
        <p:spPr/>
        <p:txBody>
          <a:bodyPr/>
          <a:lstStyle/>
          <a:p>
            <a:pPr>
              <a:defRPr/>
            </a:pPr>
            <a:fld id="{F7C61556-9D54-48C8-A96F-87CEE20291AB}" type="datetime1">
              <a:rPr lang="el-GR"/>
              <a:pPr>
                <a:defRPr/>
              </a:pPr>
              <a:t>19/1/2016</a:t>
            </a:fld>
            <a:endParaRPr lang="el-GR"/>
          </a:p>
        </p:txBody>
      </p:sp>
      <p:sp>
        <p:nvSpPr>
          <p:cNvPr id="6" name="Footer Placeholder 5"/>
          <p:cNvSpPr>
            <a:spLocks noGrp="1"/>
          </p:cNvSpPr>
          <p:nvPr>
            <p:ph type="ftr" sz="quarter" idx="11"/>
          </p:nvPr>
        </p:nvSpPr>
        <p:spPr/>
        <p:txBody>
          <a:bodyPr/>
          <a:lstStyle/>
          <a:p>
            <a:pPr>
              <a:defRPr/>
            </a:pPr>
            <a:r>
              <a:rPr lang="el-GR" dirty="0"/>
              <a:t>Τμήμα Πληροφορικής </a:t>
            </a:r>
            <a:r>
              <a:rPr lang="el-GR" dirty="0" smtClean="0"/>
              <a:t>ΑΠΘ</a:t>
            </a:r>
            <a:endParaRPr lang="el-GR" dirty="0"/>
          </a:p>
        </p:txBody>
      </p:sp>
      <p:sp>
        <p:nvSpPr>
          <p:cNvPr id="4" name="Slide Number Placeholder 3"/>
          <p:cNvSpPr>
            <a:spLocks noGrp="1"/>
          </p:cNvSpPr>
          <p:nvPr>
            <p:ph type="sldNum" sz="quarter" idx="12"/>
          </p:nvPr>
        </p:nvSpPr>
        <p:spPr/>
        <p:txBody>
          <a:bodyPr/>
          <a:lstStyle/>
          <a:p>
            <a:pPr>
              <a:defRPr/>
            </a:pPr>
            <a:fld id="{41DA9EC3-3248-4BBD-9B41-D53D3745D03D}" type="slidenum">
              <a:rPr lang="el-GR"/>
              <a:pPr>
                <a:defRPr/>
              </a:pPr>
              <a:t>15</a:t>
            </a:fld>
            <a:endParaRPr lang="el-GR"/>
          </a:p>
        </p:txBody>
      </p:sp>
      <p:graphicFrame>
        <p:nvGraphicFramePr>
          <p:cNvPr id="66562" name="Object 4"/>
          <p:cNvGraphicFramePr>
            <a:graphicFrameLocks noChangeAspect="1"/>
          </p:cNvGraphicFramePr>
          <p:nvPr/>
        </p:nvGraphicFramePr>
        <p:xfrm>
          <a:off x="1000100" y="1608138"/>
          <a:ext cx="7834338" cy="4892696"/>
        </p:xfrm>
        <a:graphic>
          <a:graphicData uri="http://schemas.openxmlformats.org/presentationml/2006/ole">
            <mc:AlternateContent xmlns:mc="http://schemas.openxmlformats.org/markup-compatibility/2006">
              <mc:Choice xmlns:v="urn:schemas-microsoft-com:vml" Requires="v">
                <p:oleObj spid="_x0000_s66567" name="Document" r:id="rId5" imgW="8481660" imgH="4654193" progId="Word.Document.8">
                  <p:embed/>
                </p:oleObj>
              </mc:Choice>
              <mc:Fallback>
                <p:oleObj name="Document" r:id="rId5" imgW="8481660" imgH="4654193" progId="Word.Document.8">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00100" y="1608138"/>
                        <a:ext cx="7834338" cy="4892696"/>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checke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4"/>
          <p:cNvSpPr>
            <a:spLocks noGrp="1"/>
          </p:cNvSpPr>
          <p:nvPr>
            <p:ph type="dt" sz="half" idx="10"/>
          </p:nvPr>
        </p:nvSpPr>
        <p:spPr/>
        <p:txBody>
          <a:bodyPr/>
          <a:lstStyle/>
          <a:p>
            <a:pPr>
              <a:defRPr/>
            </a:pPr>
            <a:fld id="{47430669-4D5C-4D49-9130-2676E9F563BA}" type="datetime1">
              <a:rPr lang="el-GR"/>
              <a:pPr>
                <a:defRPr/>
              </a:pPr>
              <a:t>19/1/2016</a:t>
            </a:fld>
            <a:endParaRPr lang="el-GR"/>
          </a:p>
        </p:txBody>
      </p:sp>
      <p:sp>
        <p:nvSpPr>
          <p:cNvPr id="7" name="Footer Placeholder 5"/>
          <p:cNvSpPr>
            <a:spLocks noGrp="1"/>
          </p:cNvSpPr>
          <p:nvPr>
            <p:ph type="ftr" sz="quarter" idx="11"/>
          </p:nvPr>
        </p:nvSpPr>
        <p:spPr/>
        <p:txBody>
          <a:bodyPr/>
          <a:lstStyle/>
          <a:p>
            <a:pPr>
              <a:defRPr/>
            </a:pPr>
            <a:r>
              <a:rPr lang="el-GR" dirty="0"/>
              <a:t>Τμήμα Πληροφορικής </a:t>
            </a:r>
            <a:r>
              <a:rPr lang="el-GR" dirty="0" smtClean="0"/>
              <a:t>ΑΠΘ</a:t>
            </a:r>
            <a:endParaRPr lang="el-GR" dirty="0"/>
          </a:p>
        </p:txBody>
      </p:sp>
      <p:sp>
        <p:nvSpPr>
          <p:cNvPr id="5" name="Slide Number Placeholder 3"/>
          <p:cNvSpPr>
            <a:spLocks noGrp="1"/>
          </p:cNvSpPr>
          <p:nvPr>
            <p:ph type="sldNum" sz="quarter" idx="12"/>
          </p:nvPr>
        </p:nvSpPr>
        <p:spPr/>
        <p:txBody>
          <a:bodyPr/>
          <a:lstStyle/>
          <a:p>
            <a:pPr>
              <a:defRPr/>
            </a:pPr>
            <a:fld id="{294A896F-2623-4167-B443-203BF78B4334}" type="slidenum">
              <a:rPr lang="el-GR"/>
              <a:pPr>
                <a:defRPr/>
              </a:pPr>
              <a:t>16</a:t>
            </a:fld>
            <a:endParaRPr lang="el-GR"/>
          </a:p>
        </p:txBody>
      </p:sp>
      <p:graphicFrame>
        <p:nvGraphicFramePr>
          <p:cNvPr id="67586" name="Object 4"/>
          <p:cNvGraphicFramePr>
            <a:graphicFrameLocks noChangeAspect="1"/>
          </p:cNvGraphicFramePr>
          <p:nvPr/>
        </p:nvGraphicFramePr>
        <p:xfrm>
          <a:off x="214282" y="500042"/>
          <a:ext cx="8703639" cy="5929354"/>
        </p:xfrm>
        <a:graphic>
          <a:graphicData uri="http://schemas.openxmlformats.org/presentationml/2006/ole">
            <mc:AlternateContent xmlns:mc="http://schemas.openxmlformats.org/markup-compatibility/2006">
              <mc:Choice xmlns:v="urn:schemas-microsoft-com:vml" Requires="v">
                <p:oleObj spid="_x0000_s67591" name="Document" r:id="rId5" imgW="5756447" imgH="4096295" progId="Word.Document.8">
                  <p:embed/>
                </p:oleObj>
              </mc:Choice>
              <mc:Fallback>
                <p:oleObj name="Document" r:id="rId5" imgW="5756447" imgH="4096295" progId="Word.Document.8">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4282" y="500042"/>
                        <a:ext cx="8703639" cy="5929354"/>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checke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6" name="Rectangle 2"/>
          <p:cNvSpPr>
            <a:spLocks noGrp="1" noChangeArrowheads="1"/>
          </p:cNvSpPr>
          <p:nvPr>
            <p:ph type="title"/>
          </p:nvPr>
        </p:nvSpPr>
        <p:spPr/>
        <p:txBody>
          <a:bodyPr/>
          <a:lstStyle/>
          <a:p>
            <a:pPr eaLnBrk="1" hangingPunct="1">
              <a:defRPr/>
            </a:pPr>
            <a:r>
              <a:rPr lang="el-GR" b="1" smtClean="0">
                <a:solidFill>
                  <a:srgbClr val="FF3300"/>
                </a:solidFill>
              </a:rPr>
              <a:t>Παράδειγμα</a:t>
            </a:r>
            <a:endParaRPr lang="en-US" b="1" smtClean="0">
              <a:solidFill>
                <a:srgbClr val="FF3300"/>
              </a:solidFill>
            </a:endParaRPr>
          </a:p>
        </p:txBody>
      </p:sp>
      <p:sp>
        <p:nvSpPr>
          <p:cNvPr id="5" name="Date Placeholder 4"/>
          <p:cNvSpPr>
            <a:spLocks noGrp="1"/>
          </p:cNvSpPr>
          <p:nvPr>
            <p:ph type="dt" sz="half" idx="10"/>
          </p:nvPr>
        </p:nvSpPr>
        <p:spPr/>
        <p:txBody>
          <a:bodyPr/>
          <a:lstStyle/>
          <a:p>
            <a:pPr>
              <a:defRPr/>
            </a:pPr>
            <a:fld id="{865EECF9-C91D-4969-8399-645E82036AE2}" type="datetime1">
              <a:rPr lang="el-GR"/>
              <a:pPr>
                <a:defRPr/>
              </a:pPr>
              <a:t>19/1/2016</a:t>
            </a:fld>
            <a:endParaRPr lang="el-GR"/>
          </a:p>
        </p:txBody>
      </p:sp>
      <p:sp>
        <p:nvSpPr>
          <p:cNvPr id="6" name="Footer Placeholder 5"/>
          <p:cNvSpPr>
            <a:spLocks noGrp="1"/>
          </p:cNvSpPr>
          <p:nvPr>
            <p:ph type="ftr" sz="quarter" idx="11"/>
          </p:nvPr>
        </p:nvSpPr>
        <p:spPr/>
        <p:txBody>
          <a:bodyPr/>
          <a:lstStyle/>
          <a:p>
            <a:pPr>
              <a:defRPr/>
            </a:pPr>
            <a:r>
              <a:rPr lang="el-GR" dirty="0"/>
              <a:t>Τμήμα Πληροφορικής </a:t>
            </a:r>
            <a:r>
              <a:rPr lang="el-GR" dirty="0" smtClean="0"/>
              <a:t>ΑΠΘ</a:t>
            </a:r>
            <a:endParaRPr lang="el-GR" dirty="0"/>
          </a:p>
        </p:txBody>
      </p:sp>
      <p:sp>
        <p:nvSpPr>
          <p:cNvPr id="4" name="Slide Number Placeholder 3"/>
          <p:cNvSpPr>
            <a:spLocks noGrp="1"/>
          </p:cNvSpPr>
          <p:nvPr>
            <p:ph type="sldNum" sz="quarter" idx="12"/>
          </p:nvPr>
        </p:nvSpPr>
        <p:spPr/>
        <p:txBody>
          <a:bodyPr/>
          <a:lstStyle/>
          <a:p>
            <a:pPr>
              <a:defRPr/>
            </a:pPr>
            <a:fld id="{806DF7F1-EACA-438C-AC51-6BF5CB86F270}" type="slidenum">
              <a:rPr lang="el-GR"/>
              <a:pPr>
                <a:defRPr/>
              </a:pPr>
              <a:t>17</a:t>
            </a:fld>
            <a:endParaRPr lang="el-GR"/>
          </a:p>
        </p:txBody>
      </p:sp>
      <p:graphicFrame>
        <p:nvGraphicFramePr>
          <p:cNvPr id="68610" name="Object 4"/>
          <p:cNvGraphicFramePr>
            <a:graphicFrameLocks noChangeAspect="1"/>
          </p:cNvGraphicFramePr>
          <p:nvPr/>
        </p:nvGraphicFramePr>
        <p:xfrm>
          <a:off x="1000100" y="1428736"/>
          <a:ext cx="8143900" cy="4929222"/>
        </p:xfrm>
        <a:graphic>
          <a:graphicData uri="http://schemas.openxmlformats.org/presentationml/2006/ole">
            <mc:AlternateContent xmlns:mc="http://schemas.openxmlformats.org/markup-compatibility/2006">
              <mc:Choice xmlns:v="urn:schemas-microsoft-com:vml" Requires="v">
                <p:oleObj spid="_x0000_s68615" name="Document" r:id="rId5" imgW="8423673" imgH="4777733" progId="Word.Document.8">
                  <p:embed/>
                </p:oleObj>
              </mc:Choice>
              <mc:Fallback>
                <p:oleObj name="Document" r:id="rId5" imgW="8423673" imgH="4777733" progId="Word.Document.8">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00100" y="1428736"/>
                        <a:ext cx="8143900" cy="492922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checke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30" name="Rectangle 2"/>
          <p:cNvSpPr>
            <a:spLocks noGrp="1" noChangeArrowheads="1"/>
          </p:cNvSpPr>
          <p:nvPr>
            <p:ph type="title"/>
          </p:nvPr>
        </p:nvSpPr>
        <p:spPr/>
        <p:txBody>
          <a:bodyPr/>
          <a:lstStyle/>
          <a:p>
            <a:pPr eaLnBrk="1" hangingPunct="1">
              <a:defRPr/>
            </a:pPr>
            <a:r>
              <a:rPr lang="el-GR" b="1" smtClean="0">
                <a:solidFill>
                  <a:srgbClr val="FF3300"/>
                </a:solidFill>
              </a:rPr>
              <a:t>Παράδειγμα (συν)</a:t>
            </a:r>
            <a:endParaRPr lang="en-US" b="1" smtClean="0">
              <a:solidFill>
                <a:srgbClr val="FF3300"/>
              </a:solidFill>
            </a:endParaRPr>
          </a:p>
        </p:txBody>
      </p:sp>
      <p:sp>
        <p:nvSpPr>
          <p:cNvPr id="5" name="Date Placeholder 4"/>
          <p:cNvSpPr>
            <a:spLocks noGrp="1"/>
          </p:cNvSpPr>
          <p:nvPr>
            <p:ph type="dt" sz="half" idx="10"/>
          </p:nvPr>
        </p:nvSpPr>
        <p:spPr/>
        <p:txBody>
          <a:bodyPr/>
          <a:lstStyle/>
          <a:p>
            <a:pPr>
              <a:defRPr/>
            </a:pPr>
            <a:fld id="{1C506263-6820-41AD-8E97-490079E1D233}" type="datetime1">
              <a:rPr lang="el-GR"/>
              <a:pPr>
                <a:defRPr/>
              </a:pPr>
              <a:t>19/1/2016</a:t>
            </a:fld>
            <a:endParaRPr lang="el-GR"/>
          </a:p>
        </p:txBody>
      </p:sp>
      <p:sp>
        <p:nvSpPr>
          <p:cNvPr id="6" name="Footer Placeholder 5"/>
          <p:cNvSpPr>
            <a:spLocks noGrp="1"/>
          </p:cNvSpPr>
          <p:nvPr>
            <p:ph type="ftr" sz="quarter" idx="11"/>
          </p:nvPr>
        </p:nvSpPr>
        <p:spPr/>
        <p:txBody>
          <a:bodyPr/>
          <a:lstStyle/>
          <a:p>
            <a:pPr>
              <a:defRPr/>
            </a:pPr>
            <a:r>
              <a:rPr lang="el-GR" dirty="0"/>
              <a:t>Τμήμα Πληροφορικής </a:t>
            </a:r>
            <a:r>
              <a:rPr lang="el-GR" dirty="0" smtClean="0"/>
              <a:t>ΑΠΘ</a:t>
            </a:r>
            <a:endParaRPr lang="el-GR" dirty="0"/>
          </a:p>
        </p:txBody>
      </p:sp>
      <p:sp>
        <p:nvSpPr>
          <p:cNvPr id="4" name="Slide Number Placeholder 3"/>
          <p:cNvSpPr>
            <a:spLocks noGrp="1"/>
          </p:cNvSpPr>
          <p:nvPr>
            <p:ph type="sldNum" sz="quarter" idx="12"/>
          </p:nvPr>
        </p:nvSpPr>
        <p:spPr/>
        <p:txBody>
          <a:bodyPr/>
          <a:lstStyle/>
          <a:p>
            <a:pPr>
              <a:defRPr/>
            </a:pPr>
            <a:fld id="{514ACE92-B94C-4C34-A341-078FF3CAC428}" type="slidenum">
              <a:rPr lang="el-GR"/>
              <a:pPr>
                <a:defRPr/>
              </a:pPr>
              <a:t>18</a:t>
            </a:fld>
            <a:endParaRPr lang="el-GR"/>
          </a:p>
        </p:txBody>
      </p:sp>
      <p:graphicFrame>
        <p:nvGraphicFramePr>
          <p:cNvPr id="69634" name="Object 4"/>
          <p:cNvGraphicFramePr>
            <a:graphicFrameLocks noChangeAspect="1"/>
          </p:cNvGraphicFramePr>
          <p:nvPr/>
        </p:nvGraphicFramePr>
        <p:xfrm>
          <a:off x="958850" y="1357298"/>
          <a:ext cx="8185150" cy="5118100"/>
        </p:xfrm>
        <a:graphic>
          <a:graphicData uri="http://schemas.openxmlformats.org/presentationml/2006/ole">
            <mc:AlternateContent xmlns:mc="http://schemas.openxmlformats.org/markup-compatibility/2006">
              <mc:Choice xmlns:v="urn:schemas-microsoft-com:vml" Requires="v">
                <p:oleObj spid="_x0000_s69639" name="Document" r:id="rId5" imgW="8533858" imgH="5339289" progId="Word.Document.8">
                  <p:embed/>
                </p:oleObj>
              </mc:Choice>
              <mc:Fallback>
                <p:oleObj name="Document" r:id="rId5" imgW="8533858" imgH="5339289" progId="Word.Document.8">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58850" y="1357298"/>
                        <a:ext cx="8185150" cy="51181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checke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754" name="Rectangle 2"/>
          <p:cNvSpPr>
            <a:spLocks noGrp="1" noChangeArrowheads="1"/>
          </p:cNvSpPr>
          <p:nvPr>
            <p:ph type="title"/>
          </p:nvPr>
        </p:nvSpPr>
        <p:spPr/>
        <p:txBody>
          <a:bodyPr/>
          <a:lstStyle/>
          <a:p>
            <a:pPr eaLnBrk="1" hangingPunct="1">
              <a:defRPr/>
            </a:pPr>
            <a:r>
              <a:rPr lang="el-GR" b="1" smtClean="0">
                <a:solidFill>
                  <a:srgbClr val="FF3300"/>
                </a:solidFill>
              </a:rPr>
              <a:t>Αναλλοίωτες γραφήματος</a:t>
            </a:r>
            <a:endParaRPr lang="en-US" b="1" smtClean="0">
              <a:solidFill>
                <a:srgbClr val="FF3300"/>
              </a:solidFill>
            </a:endParaRPr>
          </a:p>
        </p:txBody>
      </p:sp>
      <p:sp>
        <p:nvSpPr>
          <p:cNvPr id="5" name="Date Placeholder 4"/>
          <p:cNvSpPr>
            <a:spLocks noGrp="1"/>
          </p:cNvSpPr>
          <p:nvPr>
            <p:ph type="dt" sz="half" idx="10"/>
          </p:nvPr>
        </p:nvSpPr>
        <p:spPr/>
        <p:txBody>
          <a:bodyPr/>
          <a:lstStyle/>
          <a:p>
            <a:pPr>
              <a:defRPr/>
            </a:pPr>
            <a:fld id="{2F48C603-4157-48CA-AA75-855F6D195BD0}" type="datetime1">
              <a:rPr lang="el-GR"/>
              <a:pPr>
                <a:defRPr/>
              </a:pPr>
              <a:t>19/1/2016</a:t>
            </a:fld>
            <a:endParaRPr lang="el-GR"/>
          </a:p>
        </p:txBody>
      </p:sp>
      <p:sp>
        <p:nvSpPr>
          <p:cNvPr id="6" name="Footer Placeholder 5"/>
          <p:cNvSpPr>
            <a:spLocks noGrp="1"/>
          </p:cNvSpPr>
          <p:nvPr>
            <p:ph type="ftr" sz="quarter" idx="11"/>
          </p:nvPr>
        </p:nvSpPr>
        <p:spPr/>
        <p:txBody>
          <a:bodyPr/>
          <a:lstStyle/>
          <a:p>
            <a:pPr>
              <a:defRPr/>
            </a:pPr>
            <a:r>
              <a:rPr lang="el-GR" dirty="0"/>
              <a:t>Τμήμα Πληροφορικής </a:t>
            </a:r>
            <a:r>
              <a:rPr lang="el-GR" dirty="0" smtClean="0"/>
              <a:t>ΑΠΘ</a:t>
            </a:r>
            <a:endParaRPr lang="el-GR" dirty="0"/>
          </a:p>
        </p:txBody>
      </p:sp>
      <p:sp>
        <p:nvSpPr>
          <p:cNvPr id="4" name="Slide Number Placeholder 3"/>
          <p:cNvSpPr>
            <a:spLocks noGrp="1"/>
          </p:cNvSpPr>
          <p:nvPr>
            <p:ph type="sldNum" sz="quarter" idx="12"/>
          </p:nvPr>
        </p:nvSpPr>
        <p:spPr/>
        <p:txBody>
          <a:bodyPr/>
          <a:lstStyle/>
          <a:p>
            <a:pPr>
              <a:defRPr/>
            </a:pPr>
            <a:fld id="{546FC79F-17DF-45AA-BB41-E029C26B7DA6}" type="slidenum">
              <a:rPr lang="el-GR"/>
              <a:pPr>
                <a:defRPr/>
              </a:pPr>
              <a:t>19</a:t>
            </a:fld>
            <a:endParaRPr lang="el-GR"/>
          </a:p>
        </p:txBody>
      </p:sp>
      <p:graphicFrame>
        <p:nvGraphicFramePr>
          <p:cNvPr id="70658" name="Object 4"/>
          <p:cNvGraphicFramePr>
            <a:graphicFrameLocks noChangeAspect="1"/>
          </p:cNvGraphicFramePr>
          <p:nvPr/>
        </p:nvGraphicFramePr>
        <p:xfrm>
          <a:off x="958850" y="1857364"/>
          <a:ext cx="8185150" cy="3952875"/>
        </p:xfrm>
        <a:graphic>
          <a:graphicData uri="http://schemas.openxmlformats.org/presentationml/2006/ole">
            <mc:AlternateContent xmlns:mc="http://schemas.openxmlformats.org/markup-compatibility/2006">
              <mc:Choice xmlns:v="urn:schemas-microsoft-com:vml" Requires="v">
                <p:oleObj spid="_x0000_s70663" name="Document" r:id="rId5" imgW="8460061" imgH="4116340" progId="Word.Document.8">
                  <p:embed/>
                </p:oleObj>
              </mc:Choice>
              <mc:Fallback>
                <p:oleObj name="Document" r:id="rId5" imgW="8460061" imgH="4116340" progId="Word.Document.8">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58850" y="1857364"/>
                        <a:ext cx="8185150" cy="3952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checke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Το πρόβλημα των συνδέσεων</a:t>
            </a:r>
            <a:endParaRPr lang="el-GR" dirty="0"/>
          </a:p>
        </p:txBody>
      </p:sp>
      <p:sp>
        <p:nvSpPr>
          <p:cNvPr id="3" name="Content Placeholder 2"/>
          <p:cNvSpPr>
            <a:spLocks noGrp="1"/>
          </p:cNvSpPr>
          <p:nvPr>
            <p:ph idx="1"/>
          </p:nvPr>
        </p:nvSpPr>
        <p:spPr>
          <a:xfrm>
            <a:off x="1071538" y="1500174"/>
            <a:ext cx="7467600" cy="2357454"/>
          </a:xfrm>
        </p:spPr>
        <p:txBody>
          <a:bodyPr>
            <a:normAutofit/>
          </a:bodyPr>
          <a:lstStyle/>
          <a:p>
            <a:r>
              <a:rPr lang="el-GR" sz="2800" dirty="0" smtClean="0"/>
              <a:t>Δοθέντων τριών σπιτιών, υπάρχει τρόπος να συνδεθούν όλα μέσω καλωδίου ή σωληνώσεων με τηλέφωνο, νερό και ηλεκτρισμό χωρίς τα καλώδια να τέμνονται ή το ένα να περνά πάνω ή κάτω από το άλλο;</a:t>
            </a:r>
            <a:endParaRPr lang="el-GR" sz="2800" dirty="0"/>
          </a:p>
        </p:txBody>
      </p:sp>
      <p:sp>
        <p:nvSpPr>
          <p:cNvPr id="4" name="Date Placeholder 3"/>
          <p:cNvSpPr>
            <a:spLocks noGrp="1"/>
          </p:cNvSpPr>
          <p:nvPr>
            <p:ph type="dt" sz="half" idx="10"/>
          </p:nvPr>
        </p:nvSpPr>
        <p:spPr/>
        <p:txBody>
          <a:bodyPr/>
          <a:lstStyle/>
          <a:p>
            <a:pPr>
              <a:defRPr/>
            </a:pPr>
            <a:fld id="{BD36E8D9-E952-4DCC-8E88-2983B1E170D8}" type="datetime1">
              <a:rPr lang="el-GR" smtClean="0"/>
              <a:pPr>
                <a:defRPr/>
              </a:pPr>
              <a:t>19/1/2016</a:t>
            </a:fld>
            <a:endParaRPr lang="el-GR"/>
          </a:p>
        </p:txBody>
      </p:sp>
      <p:sp>
        <p:nvSpPr>
          <p:cNvPr id="5" name="Footer Placeholder 4"/>
          <p:cNvSpPr>
            <a:spLocks noGrp="1"/>
          </p:cNvSpPr>
          <p:nvPr>
            <p:ph type="ftr" sz="quarter" idx="11"/>
          </p:nvPr>
        </p:nvSpPr>
        <p:spPr/>
        <p:txBody>
          <a:bodyPr/>
          <a:lstStyle/>
          <a:p>
            <a:pPr>
              <a:defRPr/>
            </a:pPr>
            <a:r>
              <a:rPr lang="el-GR" dirty="0" smtClean="0"/>
              <a:t>Τμήμα Πληροφορικής ΑΠΘ </a:t>
            </a:r>
            <a:endParaRPr lang="el-GR" dirty="0"/>
          </a:p>
        </p:txBody>
      </p:sp>
      <p:sp>
        <p:nvSpPr>
          <p:cNvPr id="6" name="Slide Number Placeholder 5"/>
          <p:cNvSpPr>
            <a:spLocks noGrp="1"/>
          </p:cNvSpPr>
          <p:nvPr>
            <p:ph type="sldNum" sz="quarter" idx="12"/>
          </p:nvPr>
        </p:nvSpPr>
        <p:spPr/>
        <p:txBody>
          <a:bodyPr/>
          <a:lstStyle/>
          <a:p>
            <a:pPr>
              <a:defRPr/>
            </a:pPr>
            <a:fld id="{666BD56B-9FBA-40B2-AD0E-B02E4D7E8D05}" type="slidenum">
              <a:rPr lang="el-GR" smtClean="0"/>
              <a:pPr>
                <a:defRPr/>
              </a:pPr>
              <a:t>2</a:t>
            </a:fld>
            <a:endParaRPr lang="el-GR"/>
          </a:p>
        </p:txBody>
      </p:sp>
      <p:pic>
        <p:nvPicPr>
          <p:cNvPr id="20" name="Picture 19" descr="house_sketch.gif"/>
          <p:cNvPicPr>
            <a:picLocks noChangeAspect="1"/>
          </p:cNvPicPr>
          <p:nvPr/>
        </p:nvPicPr>
        <p:blipFill>
          <a:blip r:embed="rId2" cstate="print"/>
          <a:stretch>
            <a:fillRect/>
          </a:stretch>
        </p:blipFill>
        <p:spPr>
          <a:xfrm>
            <a:off x="4143372" y="4214818"/>
            <a:ext cx="616899" cy="529766"/>
          </a:xfrm>
          <a:prstGeom prst="rect">
            <a:avLst/>
          </a:prstGeom>
        </p:spPr>
      </p:pic>
      <p:pic>
        <p:nvPicPr>
          <p:cNvPr id="22" name="Picture 21" descr="house_sketch.gif"/>
          <p:cNvPicPr>
            <a:picLocks noChangeAspect="1"/>
          </p:cNvPicPr>
          <p:nvPr/>
        </p:nvPicPr>
        <p:blipFill>
          <a:blip r:embed="rId2" cstate="print"/>
          <a:stretch>
            <a:fillRect/>
          </a:stretch>
        </p:blipFill>
        <p:spPr>
          <a:xfrm>
            <a:off x="1928794" y="4214818"/>
            <a:ext cx="616899" cy="529766"/>
          </a:xfrm>
          <a:prstGeom prst="rect">
            <a:avLst/>
          </a:prstGeom>
        </p:spPr>
      </p:pic>
      <p:pic>
        <p:nvPicPr>
          <p:cNvPr id="23" name="Picture 22" descr="house_sketch.gif"/>
          <p:cNvPicPr>
            <a:picLocks noChangeAspect="1"/>
          </p:cNvPicPr>
          <p:nvPr/>
        </p:nvPicPr>
        <p:blipFill>
          <a:blip r:embed="rId2" cstate="print"/>
          <a:stretch>
            <a:fillRect/>
          </a:stretch>
        </p:blipFill>
        <p:spPr>
          <a:xfrm>
            <a:off x="6215074" y="4214818"/>
            <a:ext cx="616899" cy="529766"/>
          </a:xfrm>
          <a:prstGeom prst="rect">
            <a:avLst/>
          </a:prstGeom>
        </p:spPr>
      </p:pic>
      <p:pic>
        <p:nvPicPr>
          <p:cNvPr id="24" name="Picture 23" descr="telephone_1_1.jpg"/>
          <p:cNvPicPr>
            <a:picLocks noChangeAspect="1"/>
          </p:cNvPicPr>
          <p:nvPr/>
        </p:nvPicPr>
        <p:blipFill>
          <a:blip r:embed="rId3" cstate="print"/>
          <a:stretch>
            <a:fillRect/>
          </a:stretch>
        </p:blipFill>
        <p:spPr>
          <a:xfrm>
            <a:off x="1785918" y="5643578"/>
            <a:ext cx="1071570" cy="857256"/>
          </a:xfrm>
          <a:prstGeom prst="rect">
            <a:avLst/>
          </a:prstGeom>
        </p:spPr>
      </p:pic>
      <p:pic>
        <p:nvPicPr>
          <p:cNvPr id="25" name="Picture 24" descr="water.jpg"/>
          <p:cNvPicPr>
            <a:picLocks noChangeAspect="1"/>
          </p:cNvPicPr>
          <p:nvPr/>
        </p:nvPicPr>
        <p:blipFill>
          <a:blip r:embed="rId4" cstate="print"/>
          <a:stretch>
            <a:fillRect/>
          </a:stretch>
        </p:blipFill>
        <p:spPr>
          <a:xfrm>
            <a:off x="4214810" y="5786454"/>
            <a:ext cx="642942" cy="622939"/>
          </a:xfrm>
          <a:prstGeom prst="rect">
            <a:avLst/>
          </a:prstGeom>
        </p:spPr>
      </p:pic>
      <p:pic>
        <p:nvPicPr>
          <p:cNvPr id="26" name="Picture 25" descr="dei.jpg"/>
          <p:cNvPicPr>
            <a:picLocks noChangeAspect="1"/>
          </p:cNvPicPr>
          <p:nvPr/>
        </p:nvPicPr>
        <p:blipFill>
          <a:blip r:embed="rId5" cstate="print"/>
          <a:stretch>
            <a:fillRect/>
          </a:stretch>
        </p:blipFill>
        <p:spPr>
          <a:xfrm>
            <a:off x="6429388" y="5715016"/>
            <a:ext cx="600076" cy="666084"/>
          </a:xfrm>
          <a:prstGeom prst="rect">
            <a:avLst/>
          </a:prstGeom>
        </p:spPr>
      </p:pic>
    </p:spTree>
  </p:cSld>
  <p:clrMapOvr>
    <a:masterClrMapping/>
  </p:clrMapOvr>
  <p:transition>
    <p:checke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8" name="Rectangle 2"/>
          <p:cNvSpPr>
            <a:spLocks noGrp="1" noChangeArrowheads="1"/>
          </p:cNvSpPr>
          <p:nvPr>
            <p:ph type="title"/>
          </p:nvPr>
        </p:nvSpPr>
        <p:spPr>
          <a:xfrm>
            <a:off x="1214414" y="274638"/>
            <a:ext cx="7472386" cy="777875"/>
          </a:xfrm>
        </p:spPr>
        <p:txBody>
          <a:bodyPr>
            <a:normAutofit/>
          </a:bodyPr>
          <a:lstStyle/>
          <a:p>
            <a:pPr eaLnBrk="1" hangingPunct="1">
              <a:defRPr/>
            </a:pPr>
            <a:r>
              <a:rPr lang="el-GR" b="1" dirty="0" smtClean="0">
                <a:solidFill>
                  <a:srgbClr val="FF3300"/>
                </a:solidFill>
              </a:rPr>
              <a:t>Παράδειγμα</a:t>
            </a:r>
            <a:endParaRPr lang="en-US" b="1" dirty="0" smtClean="0">
              <a:solidFill>
                <a:srgbClr val="FF3300"/>
              </a:solidFill>
            </a:endParaRPr>
          </a:p>
        </p:txBody>
      </p:sp>
      <p:sp>
        <p:nvSpPr>
          <p:cNvPr id="8" name="Content Placeholder 2"/>
          <p:cNvSpPr>
            <a:spLocks noGrp="1"/>
          </p:cNvSpPr>
          <p:nvPr>
            <p:ph idx="1"/>
          </p:nvPr>
        </p:nvSpPr>
        <p:spPr>
          <a:xfrm>
            <a:off x="1071538" y="4000504"/>
            <a:ext cx="7933588" cy="2500330"/>
          </a:xfrm>
        </p:spPr>
        <p:txBody>
          <a:bodyPr>
            <a:normAutofit fontScale="70000" lnSpcReduction="20000"/>
          </a:bodyPr>
          <a:lstStyle/>
          <a:p>
            <a:r>
              <a:rPr lang="el-GR" dirty="0" smtClean="0">
                <a:latin typeface="Times New Roman" pitchFamily="18" charset="0"/>
                <a:cs typeface="Times New Roman" pitchFamily="18" charset="0"/>
              </a:rPr>
              <a:t>Απόδειξη: Δεν μπορεί να οριστεί σχέση ισομορφισμού αφού οι δύο κορυφές του πρώτου γραφήματος που έχουν βαθμό 3, συνδέονται με ακμή, δηλαδή είναι γειτονικές ενώ στο δεύτερο γράφημα οι αντίστοιχες κορυφές δεν είναι γειτονικές. </a:t>
            </a:r>
          </a:p>
          <a:p>
            <a:endParaRPr lang="el-GR" dirty="0" smtClean="0">
              <a:latin typeface="Times New Roman" pitchFamily="18" charset="0"/>
              <a:cs typeface="Times New Roman" pitchFamily="18" charset="0"/>
            </a:endParaRPr>
          </a:p>
          <a:p>
            <a:r>
              <a:rPr lang="el-GR" dirty="0" smtClean="0">
                <a:latin typeface="Times New Roman" pitchFamily="18" charset="0"/>
                <a:cs typeface="Times New Roman" pitchFamily="18" charset="0"/>
              </a:rPr>
              <a:t>Γενικά: η ύπαρξη κοινών αναλλοίωτων για να βρεθεί ένας ισομορφισμός είναι αναγκαία, αλλά όχι και ικανή.</a:t>
            </a:r>
            <a:endParaRPr lang="el-GR" dirty="0">
              <a:latin typeface="Times New Roman" pitchFamily="18" charset="0"/>
              <a:cs typeface="Times New Roman" pitchFamily="18" charset="0"/>
            </a:endParaRPr>
          </a:p>
        </p:txBody>
      </p:sp>
      <p:sp>
        <p:nvSpPr>
          <p:cNvPr id="5" name="Date Placeholder 4"/>
          <p:cNvSpPr>
            <a:spLocks noGrp="1"/>
          </p:cNvSpPr>
          <p:nvPr>
            <p:ph type="dt" sz="half" idx="10"/>
          </p:nvPr>
        </p:nvSpPr>
        <p:spPr/>
        <p:txBody>
          <a:bodyPr/>
          <a:lstStyle/>
          <a:p>
            <a:pPr>
              <a:defRPr/>
            </a:pPr>
            <a:fld id="{350E787E-4C10-4D88-A15F-EDDA065A6D45}" type="datetime1">
              <a:rPr lang="el-GR"/>
              <a:pPr>
                <a:defRPr/>
              </a:pPr>
              <a:t>19/1/2016</a:t>
            </a:fld>
            <a:endParaRPr lang="el-GR" dirty="0"/>
          </a:p>
        </p:txBody>
      </p:sp>
      <p:sp>
        <p:nvSpPr>
          <p:cNvPr id="6" name="Footer Placeholder 5"/>
          <p:cNvSpPr>
            <a:spLocks noGrp="1"/>
          </p:cNvSpPr>
          <p:nvPr>
            <p:ph type="ftr" sz="quarter" idx="11"/>
          </p:nvPr>
        </p:nvSpPr>
        <p:spPr/>
        <p:txBody>
          <a:bodyPr/>
          <a:lstStyle/>
          <a:p>
            <a:pPr>
              <a:defRPr/>
            </a:pPr>
            <a:r>
              <a:rPr lang="el-GR" dirty="0"/>
              <a:t>Τμήμα Πληροφορικής </a:t>
            </a:r>
            <a:r>
              <a:rPr lang="el-GR" dirty="0" smtClean="0"/>
              <a:t>ΑΠΘ</a:t>
            </a:r>
            <a:endParaRPr lang="el-GR" dirty="0"/>
          </a:p>
        </p:txBody>
      </p:sp>
      <p:sp>
        <p:nvSpPr>
          <p:cNvPr id="4" name="Slide Number Placeholder 3"/>
          <p:cNvSpPr>
            <a:spLocks noGrp="1"/>
          </p:cNvSpPr>
          <p:nvPr>
            <p:ph type="sldNum" sz="quarter" idx="12"/>
          </p:nvPr>
        </p:nvSpPr>
        <p:spPr/>
        <p:txBody>
          <a:bodyPr/>
          <a:lstStyle/>
          <a:p>
            <a:pPr>
              <a:defRPr/>
            </a:pPr>
            <a:fld id="{4487F0C0-F492-419C-A36B-3BD2F0FF6C0E}" type="slidenum">
              <a:rPr lang="el-GR"/>
              <a:pPr>
                <a:defRPr/>
              </a:pPr>
              <a:t>20</a:t>
            </a:fld>
            <a:endParaRPr lang="el-GR"/>
          </a:p>
        </p:txBody>
      </p:sp>
      <p:sp>
        <p:nvSpPr>
          <p:cNvPr id="9" name="Rectangle 8"/>
          <p:cNvSpPr/>
          <p:nvPr/>
        </p:nvSpPr>
        <p:spPr>
          <a:xfrm>
            <a:off x="1071538" y="1357298"/>
            <a:ext cx="7593041" cy="461665"/>
          </a:xfrm>
          <a:prstGeom prst="rect">
            <a:avLst/>
          </a:prstGeom>
        </p:spPr>
        <p:txBody>
          <a:bodyPr wrap="none">
            <a:spAutoFit/>
          </a:bodyPr>
          <a:lstStyle/>
          <a:p>
            <a:r>
              <a:rPr lang="el-GR" sz="2400" dirty="0" smtClean="0"/>
              <a:t>Γραφήματα με 5 κορυφές και 6 ακμές. Είναι ισόμορφα;</a:t>
            </a:r>
            <a:endParaRPr lang="el-GR" sz="2400" dirty="0"/>
          </a:p>
        </p:txBody>
      </p:sp>
      <p:sp>
        <p:nvSpPr>
          <p:cNvPr id="10" name="Oval 9"/>
          <p:cNvSpPr/>
          <p:nvPr/>
        </p:nvSpPr>
        <p:spPr>
          <a:xfrm>
            <a:off x="3021288" y="223547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Oval 10"/>
          <p:cNvSpPr/>
          <p:nvPr/>
        </p:nvSpPr>
        <p:spPr>
          <a:xfrm>
            <a:off x="3021288" y="366423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Oval 11"/>
          <p:cNvSpPr/>
          <p:nvPr/>
        </p:nvSpPr>
        <p:spPr>
          <a:xfrm>
            <a:off x="1949718" y="294985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Oval 12"/>
          <p:cNvSpPr/>
          <p:nvPr/>
        </p:nvSpPr>
        <p:spPr>
          <a:xfrm>
            <a:off x="4164296" y="287842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Oval 13"/>
          <p:cNvSpPr/>
          <p:nvPr/>
        </p:nvSpPr>
        <p:spPr>
          <a:xfrm>
            <a:off x="3592792" y="330704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6" name="Straight Connector 15"/>
          <p:cNvCxnSpPr>
            <a:stCxn id="12" idx="7"/>
            <a:endCxn id="10" idx="3"/>
          </p:cNvCxnSpPr>
          <p:nvPr/>
        </p:nvCxnSpPr>
        <p:spPr>
          <a:xfrm rot="5400000" flipH="1" flipV="1">
            <a:off x="2250265" y="2178835"/>
            <a:ext cx="613352" cy="9705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2" idx="5"/>
            <a:endCxn id="11" idx="2"/>
          </p:cNvCxnSpPr>
          <p:nvPr/>
        </p:nvCxnSpPr>
        <p:spPr>
          <a:xfrm rot="16200000" flipH="1">
            <a:off x="2214546" y="2928934"/>
            <a:ext cx="663866" cy="94961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1" idx="7"/>
            <a:endCxn id="14" idx="2"/>
          </p:cNvCxnSpPr>
          <p:nvPr/>
        </p:nvCxnSpPr>
        <p:spPr>
          <a:xfrm rot="5400000" flipH="1" flipV="1">
            <a:off x="3214678" y="3307048"/>
            <a:ext cx="306676" cy="4495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4" idx="7"/>
            <a:endCxn id="13" idx="3"/>
          </p:cNvCxnSpPr>
          <p:nvPr/>
        </p:nvCxnSpPr>
        <p:spPr>
          <a:xfrm rot="5400000" flipH="1" flipV="1">
            <a:off x="3786182" y="2928934"/>
            <a:ext cx="327600" cy="47047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0" idx="5"/>
            <a:endCxn id="13" idx="1"/>
          </p:cNvCxnSpPr>
          <p:nvPr/>
        </p:nvCxnSpPr>
        <p:spPr>
          <a:xfrm rot="16200000" flipH="1">
            <a:off x="3393273" y="2107397"/>
            <a:ext cx="541914" cy="10419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2" idx="6"/>
            <a:endCxn id="13" idx="2"/>
          </p:cNvCxnSpPr>
          <p:nvPr/>
        </p:nvCxnSpPr>
        <p:spPr>
          <a:xfrm flipV="1">
            <a:off x="2092594" y="2949858"/>
            <a:ext cx="2071702" cy="71438"/>
          </a:xfrm>
          <a:prstGeom prst="line">
            <a:avLst/>
          </a:prstGeom>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6521750" y="216404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Oval 28"/>
          <p:cNvSpPr/>
          <p:nvPr/>
        </p:nvSpPr>
        <p:spPr>
          <a:xfrm>
            <a:off x="6521750" y="359280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0" name="Oval 29"/>
          <p:cNvSpPr/>
          <p:nvPr/>
        </p:nvSpPr>
        <p:spPr>
          <a:xfrm>
            <a:off x="5450180" y="287842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1" name="Oval 30"/>
          <p:cNvSpPr/>
          <p:nvPr/>
        </p:nvSpPr>
        <p:spPr>
          <a:xfrm>
            <a:off x="7664758" y="280698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2" name="Oval 31"/>
          <p:cNvSpPr/>
          <p:nvPr/>
        </p:nvSpPr>
        <p:spPr>
          <a:xfrm>
            <a:off x="6593188" y="280698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33" name="Straight Connector 32"/>
          <p:cNvCxnSpPr>
            <a:stCxn id="30" idx="7"/>
            <a:endCxn id="28" idx="3"/>
          </p:cNvCxnSpPr>
          <p:nvPr/>
        </p:nvCxnSpPr>
        <p:spPr>
          <a:xfrm rot="5400000" flipH="1" flipV="1">
            <a:off x="5750727" y="2107397"/>
            <a:ext cx="613352" cy="970542"/>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30" idx="5"/>
            <a:endCxn id="29" idx="2"/>
          </p:cNvCxnSpPr>
          <p:nvPr/>
        </p:nvCxnSpPr>
        <p:spPr>
          <a:xfrm rot="16200000" flipH="1">
            <a:off x="5715008" y="2857496"/>
            <a:ext cx="663866" cy="94961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29" idx="7"/>
            <a:endCxn id="31" idx="3"/>
          </p:cNvCxnSpPr>
          <p:nvPr/>
        </p:nvCxnSpPr>
        <p:spPr>
          <a:xfrm rot="5400000" flipH="1" flipV="1">
            <a:off x="6822297" y="2750339"/>
            <a:ext cx="684790" cy="104198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28" idx="5"/>
            <a:endCxn id="31" idx="1"/>
          </p:cNvCxnSpPr>
          <p:nvPr/>
        </p:nvCxnSpPr>
        <p:spPr>
          <a:xfrm rot="16200000" flipH="1">
            <a:off x="6893735" y="2035959"/>
            <a:ext cx="541914" cy="104198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30" idx="6"/>
            <a:endCxn id="32" idx="2"/>
          </p:cNvCxnSpPr>
          <p:nvPr/>
        </p:nvCxnSpPr>
        <p:spPr>
          <a:xfrm flipV="1">
            <a:off x="5593056" y="2878420"/>
            <a:ext cx="1000132"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32" idx="6"/>
            <a:endCxn id="31" idx="2"/>
          </p:cNvCxnSpPr>
          <p:nvPr/>
        </p:nvCxnSpPr>
        <p:spPr>
          <a:xfrm>
            <a:off x="6736064" y="2878420"/>
            <a:ext cx="928694"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blinds(horizontal)">
                                      <p:cBhvr>
                                        <p:cTn id="12"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l-GR" dirty="0" smtClean="0"/>
              <a:t>Επίπεδα γραφήματα</a:t>
            </a:r>
            <a:endParaRPr lang="el-GR" dirty="0"/>
          </a:p>
        </p:txBody>
      </p:sp>
      <p:sp>
        <p:nvSpPr>
          <p:cNvPr id="8" name="Text Placeholder 7"/>
          <p:cNvSpPr>
            <a:spLocks noGrp="1"/>
          </p:cNvSpPr>
          <p:nvPr>
            <p:ph type="body" idx="1"/>
          </p:nvPr>
        </p:nvSpPr>
        <p:spPr/>
        <p:txBody>
          <a:bodyPr/>
          <a:lstStyle/>
          <a:p>
            <a:endParaRPr lang="el-GR"/>
          </a:p>
        </p:txBody>
      </p:sp>
      <p:sp>
        <p:nvSpPr>
          <p:cNvPr id="4" name="Date Placeholder 3"/>
          <p:cNvSpPr>
            <a:spLocks noGrp="1"/>
          </p:cNvSpPr>
          <p:nvPr>
            <p:ph type="dt" sz="half" idx="10"/>
          </p:nvPr>
        </p:nvSpPr>
        <p:spPr/>
        <p:txBody>
          <a:bodyPr/>
          <a:lstStyle/>
          <a:p>
            <a:pPr>
              <a:defRPr/>
            </a:pPr>
            <a:fld id="{BD36E8D9-E952-4DCC-8E88-2983B1E170D8}" type="datetime1">
              <a:rPr lang="el-GR" smtClean="0"/>
              <a:pPr>
                <a:defRPr/>
              </a:pPr>
              <a:t>19/1/2016</a:t>
            </a:fld>
            <a:endParaRPr lang="el-GR"/>
          </a:p>
        </p:txBody>
      </p:sp>
      <p:sp>
        <p:nvSpPr>
          <p:cNvPr id="5" name="Footer Placeholder 4"/>
          <p:cNvSpPr>
            <a:spLocks noGrp="1"/>
          </p:cNvSpPr>
          <p:nvPr>
            <p:ph type="ftr" sz="quarter" idx="11"/>
          </p:nvPr>
        </p:nvSpPr>
        <p:spPr/>
        <p:txBody>
          <a:bodyPr/>
          <a:lstStyle/>
          <a:p>
            <a:pPr>
              <a:defRPr/>
            </a:pPr>
            <a:r>
              <a:rPr lang="el-GR" smtClean="0"/>
              <a:t>Τμήμα Πληροφορικής ΑΠΘ </a:t>
            </a:r>
            <a:endParaRPr lang="el-GR" dirty="0"/>
          </a:p>
        </p:txBody>
      </p:sp>
      <p:sp>
        <p:nvSpPr>
          <p:cNvPr id="6" name="Slide Number Placeholder 5"/>
          <p:cNvSpPr>
            <a:spLocks noGrp="1"/>
          </p:cNvSpPr>
          <p:nvPr>
            <p:ph type="sldNum" sz="quarter" idx="12"/>
          </p:nvPr>
        </p:nvSpPr>
        <p:spPr/>
        <p:txBody>
          <a:bodyPr/>
          <a:lstStyle/>
          <a:p>
            <a:pPr>
              <a:defRPr/>
            </a:pPr>
            <a:fld id="{666BD56B-9FBA-40B2-AD0E-B02E4D7E8D05}" type="slidenum">
              <a:rPr lang="el-GR" smtClean="0"/>
              <a:pPr>
                <a:defRPr/>
              </a:pPr>
              <a:t>21</a:t>
            </a:fld>
            <a:endParaRPr lang="el-GR"/>
          </a:p>
        </p:txBody>
      </p:sp>
      <p:pic>
        <p:nvPicPr>
          <p:cNvPr id="79874" name="Picture 2" descr="http://www.personal.kent.edu/~rmuhamma/GraphTheory/MyGraphTheory/Diagrams/g105.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3573016"/>
            <a:ext cx="5496608" cy="2520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2256086"/>
      </p:ext>
    </p:extLst>
  </p:cSld>
  <p:clrMapOvr>
    <a:masterClrMapping/>
  </p:clrMapOvr>
  <p:transition>
    <p:checke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p:cNvSpPr>
            <a:spLocks noGrp="1" noChangeArrowheads="1"/>
          </p:cNvSpPr>
          <p:nvPr>
            <p:ph type="title"/>
          </p:nvPr>
        </p:nvSpPr>
        <p:spPr>
          <a:xfrm>
            <a:off x="1000100" y="285728"/>
            <a:ext cx="8229600" cy="561975"/>
          </a:xfrm>
        </p:spPr>
        <p:txBody>
          <a:bodyPr>
            <a:normAutofit fontScale="90000"/>
          </a:bodyPr>
          <a:lstStyle/>
          <a:p>
            <a:pPr eaLnBrk="1" hangingPunct="1">
              <a:defRPr/>
            </a:pPr>
            <a:r>
              <a:rPr lang="en-GB" b="1" dirty="0" err="1" smtClean="0">
                <a:solidFill>
                  <a:srgbClr val="FF3300"/>
                </a:solidFill>
              </a:rPr>
              <a:t>Επίπεδα</a:t>
            </a:r>
            <a:r>
              <a:rPr lang="en-GB" b="1" dirty="0" smtClean="0">
                <a:solidFill>
                  <a:srgbClr val="FF3300"/>
                </a:solidFill>
              </a:rPr>
              <a:t> </a:t>
            </a:r>
            <a:r>
              <a:rPr lang="en-GB" b="1" dirty="0" err="1" smtClean="0">
                <a:solidFill>
                  <a:srgbClr val="FF3300"/>
                </a:solidFill>
              </a:rPr>
              <a:t>γραφήματα</a:t>
            </a:r>
            <a:r>
              <a:rPr lang="en-US" b="1" dirty="0" smtClean="0">
                <a:solidFill>
                  <a:srgbClr val="FF3300"/>
                </a:solidFill>
              </a:rPr>
              <a:t> </a:t>
            </a:r>
          </a:p>
        </p:txBody>
      </p:sp>
      <p:sp>
        <p:nvSpPr>
          <p:cNvPr id="6" name="Date Placeholder 4"/>
          <p:cNvSpPr>
            <a:spLocks noGrp="1"/>
          </p:cNvSpPr>
          <p:nvPr>
            <p:ph type="dt" sz="half" idx="10"/>
          </p:nvPr>
        </p:nvSpPr>
        <p:spPr/>
        <p:txBody>
          <a:bodyPr/>
          <a:lstStyle/>
          <a:p>
            <a:pPr>
              <a:defRPr/>
            </a:pPr>
            <a:fld id="{CA592AAC-79AE-4EBA-9AA7-BD4E132A6086}" type="datetime1">
              <a:rPr lang="el-GR"/>
              <a:pPr>
                <a:defRPr/>
              </a:pPr>
              <a:t>19/1/2016</a:t>
            </a:fld>
            <a:endParaRPr lang="el-GR"/>
          </a:p>
        </p:txBody>
      </p:sp>
      <p:sp>
        <p:nvSpPr>
          <p:cNvPr id="7" name="Footer Placeholder 5"/>
          <p:cNvSpPr>
            <a:spLocks noGrp="1"/>
          </p:cNvSpPr>
          <p:nvPr>
            <p:ph type="ftr" sz="quarter" idx="11"/>
          </p:nvPr>
        </p:nvSpPr>
        <p:spPr/>
        <p:txBody>
          <a:bodyPr/>
          <a:lstStyle/>
          <a:p>
            <a:pPr>
              <a:defRPr/>
            </a:pPr>
            <a:r>
              <a:rPr lang="el-GR" dirty="0"/>
              <a:t>Τμήμα Πληροφορικής </a:t>
            </a:r>
            <a:r>
              <a:rPr lang="el-GR" dirty="0" smtClean="0"/>
              <a:t>ΑΠΘ</a:t>
            </a:r>
            <a:endParaRPr lang="el-GR" dirty="0"/>
          </a:p>
        </p:txBody>
      </p:sp>
      <p:sp>
        <p:nvSpPr>
          <p:cNvPr id="5" name="Slide Number Placeholder 3"/>
          <p:cNvSpPr>
            <a:spLocks noGrp="1"/>
          </p:cNvSpPr>
          <p:nvPr>
            <p:ph type="sldNum" sz="quarter" idx="12"/>
          </p:nvPr>
        </p:nvSpPr>
        <p:spPr/>
        <p:txBody>
          <a:bodyPr/>
          <a:lstStyle/>
          <a:p>
            <a:pPr>
              <a:defRPr/>
            </a:pPr>
            <a:fld id="{FAA57019-300D-42CB-B0D5-0FE4BAC38315}" type="slidenum">
              <a:rPr lang="el-GR"/>
              <a:pPr>
                <a:defRPr/>
              </a:pPr>
              <a:t>22</a:t>
            </a:fld>
            <a:endParaRPr lang="el-GR"/>
          </a:p>
        </p:txBody>
      </p:sp>
      <p:graphicFrame>
        <p:nvGraphicFramePr>
          <p:cNvPr id="58370" name="Object 4"/>
          <p:cNvGraphicFramePr>
            <a:graphicFrameLocks noChangeAspect="1"/>
          </p:cNvGraphicFramePr>
          <p:nvPr>
            <p:extLst>
              <p:ext uri="{D42A27DB-BD31-4B8C-83A1-F6EECF244321}">
                <p14:modId xmlns:p14="http://schemas.microsoft.com/office/powerpoint/2010/main" val="3511235940"/>
              </p:ext>
            </p:extLst>
          </p:nvPr>
        </p:nvGraphicFramePr>
        <p:xfrm>
          <a:off x="971600" y="980728"/>
          <a:ext cx="7858180" cy="5591397"/>
        </p:xfrm>
        <a:graphic>
          <a:graphicData uri="http://schemas.openxmlformats.org/presentationml/2006/ole">
            <mc:AlternateContent xmlns:mc="http://schemas.openxmlformats.org/markup-compatibility/2006">
              <mc:Choice xmlns:v="urn:schemas-microsoft-com:vml" Requires="v">
                <p:oleObj spid="_x0000_s73737" name="Document" r:id="rId5" imgW="8427639" imgH="6940012" progId="Word.Document.8">
                  <p:embed/>
                </p:oleObj>
              </mc:Choice>
              <mc:Fallback>
                <p:oleObj name="Document" r:id="rId5" imgW="8427639" imgH="6940012" progId="Word.Document.8">
                  <p:embed/>
                  <p:pic>
                    <p:nvPicPr>
                      <p:cNvPr id="0" name=""/>
                      <p:cNvPicPr>
                        <a:picLocks noChangeAspect="1" noChangeArrowheads="1"/>
                      </p:cNvPicPr>
                      <p:nvPr/>
                    </p:nvPicPr>
                    <p:blipFill>
                      <a:blip r:embed="rId6"/>
                      <a:srcRect/>
                      <a:stretch>
                        <a:fillRect/>
                      </a:stretch>
                    </p:blipFill>
                    <p:spPr bwMode="auto">
                      <a:xfrm>
                        <a:off x="971600" y="980728"/>
                        <a:ext cx="7858180" cy="559139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421835776"/>
      </p:ext>
    </p:extLst>
  </p:cSld>
  <p:clrMapOvr>
    <a:masterClrMapping/>
  </p:clrMapOvr>
  <p:transition>
    <p:checke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Είναι επίπεδο;</a:t>
            </a:r>
            <a:endParaRPr lang="el-GR" dirty="0"/>
          </a:p>
        </p:txBody>
      </p:sp>
      <p:sp>
        <p:nvSpPr>
          <p:cNvPr id="4" name="Date Placeholder 3"/>
          <p:cNvSpPr>
            <a:spLocks noGrp="1"/>
          </p:cNvSpPr>
          <p:nvPr>
            <p:ph type="dt" sz="half" idx="10"/>
          </p:nvPr>
        </p:nvSpPr>
        <p:spPr/>
        <p:txBody>
          <a:bodyPr/>
          <a:lstStyle/>
          <a:p>
            <a:pPr>
              <a:defRPr/>
            </a:pPr>
            <a:fld id="{BD36E8D9-E952-4DCC-8E88-2983B1E170D8}" type="datetime1">
              <a:rPr lang="el-GR" smtClean="0"/>
              <a:pPr>
                <a:defRPr/>
              </a:pPr>
              <a:t>19/1/2016</a:t>
            </a:fld>
            <a:endParaRPr lang="el-GR"/>
          </a:p>
        </p:txBody>
      </p:sp>
      <p:sp>
        <p:nvSpPr>
          <p:cNvPr id="5" name="Footer Placeholder 4"/>
          <p:cNvSpPr>
            <a:spLocks noGrp="1"/>
          </p:cNvSpPr>
          <p:nvPr>
            <p:ph type="ftr" sz="quarter" idx="11"/>
          </p:nvPr>
        </p:nvSpPr>
        <p:spPr/>
        <p:txBody>
          <a:bodyPr/>
          <a:lstStyle/>
          <a:p>
            <a:pPr>
              <a:defRPr/>
            </a:pPr>
            <a:r>
              <a:rPr lang="el-GR" smtClean="0"/>
              <a:t>Τμήμα Πληροφορικής ΑΠΘ </a:t>
            </a:r>
            <a:endParaRPr lang="el-GR" dirty="0"/>
          </a:p>
        </p:txBody>
      </p:sp>
      <p:sp>
        <p:nvSpPr>
          <p:cNvPr id="6" name="Slide Number Placeholder 5"/>
          <p:cNvSpPr>
            <a:spLocks noGrp="1"/>
          </p:cNvSpPr>
          <p:nvPr>
            <p:ph type="sldNum" sz="quarter" idx="12"/>
          </p:nvPr>
        </p:nvSpPr>
        <p:spPr/>
        <p:txBody>
          <a:bodyPr/>
          <a:lstStyle/>
          <a:p>
            <a:pPr>
              <a:defRPr/>
            </a:pPr>
            <a:fld id="{666BD56B-9FBA-40B2-AD0E-B02E4D7E8D05}" type="slidenum">
              <a:rPr lang="el-GR" smtClean="0"/>
              <a:pPr>
                <a:defRPr/>
              </a:pPr>
              <a:t>23</a:t>
            </a:fld>
            <a:endParaRPr lang="el-GR"/>
          </a:p>
        </p:txBody>
      </p:sp>
      <p:sp>
        <p:nvSpPr>
          <p:cNvPr id="7" name="Cube 6"/>
          <p:cNvSpPr/>
          <p:nvPr/>
        </p:nvSpPr>
        <p:spPr>
          <a:xfrm>
            <a:off x="2428860" y="2000240"/>
            <a:ext cx="3857652" cy="3214710"/>
          </a:xfrm>
          <a:prstGeom prst="cub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9" name="Straight Connector 8"/>
          <p:cNvCxnSpPr/>
          <p:nvPr/>
        </p:nvCxnSpPr>
        <p:spPr>
          <a:xfrm rot="5400000">
            <a:off x="2000232" y="3214686"/>
            <a:ext cx="2428892"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flipH="1" flipV="1">
            <a:off x="2428860" y="4429132"/>
            <a:ext cx="785818" cy="78581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214678" y="4429132"/>
            <a:ext cx="3071834" cy="158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3143240" y="192880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Oval 15"/>
          <p:cNvSpPr/>
          <p:nvPr/>
        </p:nvSpPr>
        <p:spPr>
          <a:xfrm>
            <a:off x="2357422" y="271462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 name="Oval 16"/>
          <p:cNvSpPr/>
          <p:nvPr/>
        </p:nvSpPr>
        <p:spPr>
          <a:xfrm>
            <a:off x="6215074" y="192880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 name="Oval 17"/>
          <p:cNvSpPr/>
          <p:nvPr/>
        </p:nvSpPr>
        <p:spPr>
          <a:xfrm>
            <a:off x="5429256" y="271462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9" name="Oval 18"/>
          <p:cNvSpPr/>
          <p:nvPr/>
        </p:nvSpPr>
        <p:spPr>
          <a:xfrm>
            <a:off x="3143240" y="435769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0" name="Oval 19"/>
          <p:cNvSpPr/>
          <p:nvPr/>
        </p:nvSpPr>
        <p:spPr>
          <a:xfrm>
            <a:off x="6215074" y="435769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1" name="Oval 20"/>
          <p:cNvSpPr/>
          <p:nvPr/>
        </p:nvSpPr>
        <p:spPr>
          <a:xfrm>
            <a:off x="2357422" y="514351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2" name="Oval 21"/>
          <p:cNvSpPr/>
          <p:nvPr/>
        </p:nvSpPr>
        <p:spPr>
          <a:xfrm>
            <a:off x="5429256" y="514351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948048787"/>
      </p:ext>
    </p:extLst>
  </p:cSld>
  <p:clrMapOvr>
    <a:masterClrMapping/>
  </p:clrMapOvr>
  <p:transition>
    <p:checke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ChangeArrowheads="1"/>
          </p:cNvSpPr>
          <p:nvPr>
            <p:ph type="title"/>
          </p:nvPr>
        </p:nvSpPr>
        <p:spPr>
          <a:xfrm>
            <a:off x="1000100" y="214290"/>
            <a:ext cx="8143900" cy="777875"/>
          </a:xfrm>
        </p:spPr>
        <p:txBody>
          <a:bodyPr>
            <a:normAutofit/>
          </a:bodyPr>
          <a:lstStyle/>
          <a:p>
            <a:pPr eaLnBrk="1" hangingPunct="1">
              <a:defRPr/>
            </a:pPr>
            <a:r>
              <a:rPr lang="el-GR" b="1" dirty="0" smtClean="0">
                <a:solidFill>
                  <a:srgbClr val="FF3300"/>
                </a:solidFill>
              </a:rPr>
              <a:t>Σύνορα και περιοχές</a:t>
            </a:r>
            <a:endParaRPr lang="en-US" b="1" dirty="0" smtClean="0">
              <a:solidFill>
                <a:srgbClr val="FF3300"/>
              </a:solidFill>
            </a:endParaRPr>
          </a:p>
        </p:txBody>
      </p:sp>
      <p:sp>
        <p:nvSpPr>
          <p:cNvPr id="6" name="Date Placeholder 4"/>
          <p:cNvSpPr>
            <a:spLocks noGrp="1"/>
          </p:cNvSpPr>
          <p:nvPr>
            <p:ph type="dt" sz="half" idx="10"/>
          </p:nvPr>
        </p:nvSpPr>
        <p:spPr/>
        <p:txBody>
          <a:bodyPr/>
          <a:lstStyle/>
          <a:p>
            <a:pPr>
              <a:defRPr/>
            </a:pPr>
            <a:fld id="{9594F10D-5915-4A69-A556-822456CB00B9}" type="datetime1">
              <a:rPr lang="el-GR"/>
              <a:pPr>
                <a:defRPr/>
              </a:pPr>
              <a:t>19/1/2016</a:t>
            </a:fld>
            <a:endParaRPr lang="el-GR"/>
          </a:p>
        </p:txBody>
      </p:sp>
      <p:sp>
        <p:nvSpPr>
          <p:cNvPr id="7" name="Footer Placeholder 5"/>
          <p:cNvSpPr>
            <a:spLocks noGrp="1"/>
          </p:cNvSpPr>
          <p:nvPr>
            <p:ph type="ftr" sz="quarter" idx="11"/>
          </p:nvPr>
        </p:nvSpPr>
        <p:spPr/>
        <p:txBody>
          <a:bodyPr/>
          <a:lstStyle/>
          <a:p>
            <a:pPr>
              <a:defRPr/>
            </a:pPr>
            <a:r>
              <a:rPr lang="el-GR" dirty="0"/>
              <a:t>Τμήμα Πληροφορικής </a:t>
            </a:r>
            <a:r>
              <a:rPr lang="el-GR" dirty="0" smtClean="0"/>
              <a:t>ΑΠΘ</a:t>
            </a:r>
            <a:endParaRPr lang="el-GR" dirty="0"/>
          </a:p>
        </p:txBody>
      </p:sp>
      <p:sp>
        <p:nvSpPr>
          <p:cNvPr id="5" name="Slide Number Placeholder 3"/>
          <p:cNvSpPr>
            <a:spLocks noGrp="1"/>
          </p:cNvSpPr>
          <p:nvPr>
            <p:ph type="sldNum" sz="quarter" idx="12"/>
          </p:nvPr>
        </p:nvSpPr>
        <p:spPr/>
        <p:txBody>
          <a:bodyPr/>
          <a:lstStyle/>
          <a:p>
            <a:pPr>
              <a:defRPr/>
            </a:pPr>
            <a:fld id="{01AADEA7-A325-44CF-B51B-13340954955C}" type="slidenum">
              <a:rPr lang="el-GR"/>
              <a:pPr>
                <a:defRPr/>
              </a:pPr>
              <a:t>24</a:t>
            </a:fld>
            <a:endParaRPr lang="el-GR"/>
          </a:p>
        </p:txBody>
      </p:sp>
      <p:graphicFrame>
        <p:nvGraphicFramePr>
          <p:cNvPr id="59394" name="Object 4"/>
          <p:cNvGraphicFramePr>
            <a:graphicFrameLocks noChangeAspect="1"/>
          </p:cNvGraphicFramePr>
          <p:nvPr/>
        </p:nvGraphicFramePr>
        <p:xfrm>
          <a:off x="1000100" y="1285860"/>
          <a:ext cx="8007347" cy="1784350"/>
        </p:xfrm>
        <a:graphic>
          <a:graphicData uri="http://schemas.openxmlformats.org/presentationml/2006/ole">
            <mc:AlternateContent xmlns:mc="http://schemas.openxmlformats.org/markup-compatibility/2006">
              <mc:Choice xmlns:v="urn:schemas-microsoft-com:vml" Requires="v">
                <p:oleObj spid="_x0000_s74760" name="Document" r:id="rId5" imgW="8016197" imgH="1708241" progId="Word.Document.8">
                  <p:embed/>
                </p:oleObj>
              </mc:Choice>
              <mc:Fallback>
                <p:oleObj name="Document" r:id="rId5" imgW="8016197" imgH="1708241" progId="Word.Documen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00100" y="1285860"/>
                        <a:ext cx="8007347" cy="17843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9395" name="Object 5"/>
          <p:cNvGraphicFramePr>
            <a:graphicFrameLocks noChangeAspect="1"/>
          </p:cNvGraphicFramePr>
          <p:nvPr/>
        </p:nvGraphicFramePr>
        <p:xfrm>
          <a:off x="1214414" y="3929066"/>
          <a:ext cx="7743825" cy="2049462"/>
        </p:xfrm>
        <a:graphic>
          <a:graphicData uri="http://schemas.openxmlformats.org/presentationml/2006/ole">
            <mc:AlternateContent xmlns:mc="http://schemas.openxmlformats.org/markup-compatibility/2006">
              <mc:Choice xmlns:v="urn:schemas-microsoft-com:vml" Requires="v">
                <p:oleObj spid="_x0000_s74761" name="Document" r:id="rId8" imgW="8077034" imgH="2143492" progId="Word.Document.8">
                  <p:embed/>
                </p:oleObj>
              </mc:Choice>
              <mc:Fallback>
                <p:oleObj name="Document" r:id="rId8" imgW="8077034" imgH="2143492" progId="Word.Document.8">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14414" y="3929066"/>
                        <a:ext cx="7743825" cy="204946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179618659"/>
      </p:ext>
    </p:extLst>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9395"/>
                                        </p:tgtEl>
                                        <p:attrNameLst>
                                          <p:attrName>style.visibility</p:attrName>
                                        </p:attrNameLst>
                                      </p:cBhvr>
                                      <p:to>
                                        <p:strVal val="visible"/>
                                      </p:to>
                                    </p:set>
                                    <p:animEffect transition="in" filter="blinds(horizontal)">
                                      <p:cBhvr>
                                        <p:cTn id="7" dur="500"/>
                                        <p:tgtEl>
                                          <p:spTgt spid="593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p:cNvSpPr>
            <a:spLocks noGrp="1" noChangeArrowheads="1"/>
          </p:cNvSpPr>
          <p:nvPr>
            <p:ph type="title"/>
          </p:nvPr>
        </p:nvSpPr>
        <p:spPr/>
        <p:txBody>
          <a:bodyPr>
            <a:normAutofit fontScale="90000"/>
          </a:bodyPr>
          <a:lstStyle/>
          <a:p>
            <a:pPr eaLnBrk="1" hangingPunct="1">
              <a:defRPr/>
            </a:pPr>
            <a:r>
              <a:rPr lang="el-GR" b="1" dirty="0" smtClean="0">
                <a:solidFill>
                  <a:srgbClr val="FF3300"/>
                </a:solidFill>
              </a:rPr>
              <a:t>Παράδειγμα – </a:t>
            </a:r>
            <a:br>
              <a:rPr lang="el-GR" b="1" dirty="0" smtClean="0">
                <a:solidFill>
                  <a:srgbClr val="FF3300"/>
                </a:solidFill>
              </a:rPr>
            </a:br>
            <a:r>
              <a:rPr lang="el-GR" b="1" dirty="0" smtClean="0">
                <a:solidFill>
                  <a:srgbClr val="FF3300"/>
                </a:solidFill>
              </a:rPr>
              <a:t>επίπεδο γράφημα</a:t>
            </a:r>
            <a:endParaRPr lang="en-US" b="1" dirty="0" smtClean="0">
              <a:solidFill>
                <a:srgbClr val="FF3300"/>
              </a:solidFill>
            </a:endParaRPr>
          </a:p>
        </p:txBody>
      </p:sp>
      <p:sp>
        <p:nvSpPr>
          <p:cNvPr id="9" name="Date Placeholder 4"/>
          <p:cNvSpPr>
            <a:spLocks noGrp="1"/>
          </p:cNvSpPr>
          <p:nvPr>
            <p:ph type="dt" sz="half" idx="10"/>
          </p:nvPr>
        </p:nvSpPr>
        <p:spPr/>
        <p:txBody>
          <a:bodyPr/>
          <a:lstStyle/>
          <a:p>
            <a:pPr>
              <a:defRPr/>
            </a:pPr>
            <a:fld id="{7E464D01-D5E6-4C2C-91B7-18158A0F2526}" type="datetime1">
              <a:rPr lang="el-GR"/>
              <a:pPr>
                <a:defRPr/>
              </a:pPr>
              <a:t>19/1/2016</a:t>
            </a:fld>
            <a:endParaRPr lang="el-GR"/>
          </a:p>
        </p:txBody>
      </p:sp>
      <p:sp>
        <p:nvSpPr>
          <p:cNvPr id="10" name="Footer Placeholder 5"/>
          <p:cNvSpPr>
            <a:spLocks noGrp="1"/>
          </p:cNvSpPr>
          <p:nvPr>
            <p:ph type="ftr" sz="quarter" idx="11"/>
          </p:nvPr>
        </p:nvSpPr>
        <p:spPr/>
        <p:txBody>
          <a:bodyPr/>
          <a:lstStyle/>
          <a:p>
            <a:pPr>
              <a:defRPr/>
            </a:pPr>
            <a:r>
              <a:rPr lang="el-GR" dirty="0"/>
              <a:t>Τμήμα Πληροφορικής </a:t>
            </a:r>
            <a:r>
              <a:rPr lang="el-GR" dirty="0" smtClean="0"/>
              <a:t>ΑΠΘ</a:t>
            </a:r>
            <a:endParaRPr lang="el-GR" dirty="0"/>
          </a:p>
        </p:txBody>
      </p:sp>
      <p:sp>
        <p:nvSpPr>
          <p:cNvPr id="8" name="Slide Number Placeholder 3"/>
          <p:cNvSpPr>
            <a:spLocks noGrp="1"/>
          </p:cNvSpPr>
          <p:nvPr>
            <p:ph type="sldNum" sz="quarter" idx="12"/>
          </p:nvPr>
        </p:nvSpPr>
        <p:spPr/>
        <p:txBody>
          <a:bodyPr/>
          <a:lstStyle/>
          <a:p>
            <a:pPr>
              <a:defRPr/>
            </a:pPr>
            <a:fld id="{D04006B3-1B48-402B-BA64-718967E94129}" type="slidenum">
              <a:rPr lang="el-GR"/>
              <a:pPr>
                <a:defRPr/>
              </a:pPr>
              <a:t>25</a:t>
            </a:fld>
            <a:endParaRPr lang="el-GR"/>
          </a:p>
        </p:txBody>
      </p:sp>
      <p:sp>
        <p:nvSpPr>
          <p:cNvPr id="60424" name="Rectangle 5"/>
          <p:cNvSpPr>
            <a:spLocks noChangeArrowheads="1"/>
          </p:cNvSpPr>
          <p:nvPr/>
        </p:nvSpPr>
        <p:spPr bwMode="auto">
          <a:xfrm>
            <a:off x="0" y="2171700"/>
            <a:ext cx="9144000" cy="0"/>
          </a:xfrm>
          <a:prstGeom prst="rect">
            <a:avLst/>
          </a:prstGeom>
          <a:noFill/>
          <a:ln w="9525">
            <a:noFill/>
            <a:miter lim="800000"/>
            <a:headEnd/>
            <a:tailEnd/>
          </a:ln>
        </p:spPr>
        <p:txBody>
          <a:bodyPr wrap="none" anchor="ctr">
            <a:spAutoFit/>
          </a:bodyPr>
          <a:lstStyle/>
          <a:p>
            <a:endParaRPr lang="el-GR"/>
          </a:p>
        </p:txBody>
      </p:sp>
      <p:graphicFrame>
        <p:nvGraphicFramePr>
          <p:cNvPr id="60418" name="Object 4"/>
          <p:cNvGraphicFramePr>
            <a:graphicFrameLocks noChangeAspect="1"/>
          </p:cNvGraphicFramePr>
          <p:nvPr/>
        </p:nvGraphicFramePr>
        <p:xfrm>
          <a:off x="1000100" y="3500414"/>
          <a:ext cx="3357586" cy="3357586"/>
        </p:xfrm>
        <a:graphic>
          <a:graphicData uri="http://schemas.openxmlformats.org/presentationml/2006/ole">
            <mc:AlternateContent xmlns:mc="http://schemas.openxmlformats.org/markup-compatibility/2006">
              <mc:Choice xmlns:v="urn:schemas-microsoft-com:vml" Requires="v">
                <p:oleObj spid="_x0000_s75784" name="Picture" r:id="rId4" imgW="2514600" imgH="2514600" progId="Word.Picture.8">
                  <p:embed/>
                </p:oleObj>
              </mc:Choice>
              <mc:Fallback>
                <p:oleObj name="Picture" r:id="rId4" imgW="2514600" imgH="2514600" progId="Word.Pictur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0100" y="3500414"/>
                        <a:ext cx="3357586" cy="33575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0425" name="Rectangle 7"/>
          <p:cNvSpPr>
            <a:spLocks noChangeArrowheads="1"/>
          </p:cNvSpPr>
          <p:nvPr/>
        </p:nvSpPr>
        <p:spPr bwMode="auto">
          <a:xfrm>
            <a:off x="0" y="2171700"/>
            <a:ext cx="9144000" cy="0"/>
          </a:xfrm>
          <a:prstGeom prst="rect">
            <a:avLst/>
          </a:prstGeom>
          <a:noFill/>
          <a:ln w="9525">
            <a:noFill/>
            <a:miter lim="800000"/>
            <a:headEnd/>
            <a:tailEnd/>
          </a:ln>
        </p:spPr>
        <p:txBody>
          <a:bodyPr wrap="none" anchor="ctr">
            <a:spAutoFit/>
          </a:bodyPr>
          <a:lstStyle/>
          <a:p>
            <a:endParaRPr lang="el-GR"/>
          </a:p>
        </p:txBody>
      </p:sp>
      <p:graphicFrame>
        <p:nvGraphicFramePr>
          <p:cNvPr id="60419" name="Object 6"/>
          <p:cNvGraphicFramePr>
            <a:graphicFrameLocks noChangeAspect="1"/>
          </p:cNvGraphicFramePr>
          <p:nvPr/>
        </p:nvGraphicFramePr>
        <p:xfrm>
          <a:off x="5429256" y="1531927"/>
          <a:ext cx="3714744" cy="3714744"/>
        </p:xfrm>
        <a:graphic>
          <a:graphicData uri="http://schemas.openxmlformats.org/presentationml/2006/ole">
            <mc:AlternateContent xmlns:mc="http://schemas.openxmlformats.org/markup-compatibility/2006">
              <mc:Choice xmlns:v="urn:schemas-microsoft-com:vml" Requires="v">
                <p:oleObj spid="_x0000_s75785" name="Picture" r:id="rId6" imgW="2514600" imgH="2514600" progId="Word.Picture.8">
                  <p:embed/>
                </p:oleObj>
              </mc:Choice>
              <mc:Fallback>
                <p:oleObj name="Picture" r:id="rId6" imgW="2514600" imgH="2514600" progId="Word.Picture.8">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29256" y="1531927"/>
                        <a:ext cx="3714744" cy="37147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0426" name="Line 8"/>
          <p:cNvSpPr>
            <a:spLocks noChangeShapeType="1"/>
          </p:cNvSpPr>
          <p:nvPr/>
        </p:nvSpPr>
        <p:spPr bwMode="auto">
          <a:xfrm flipV="1">
            <a:off x="4357685" y="3786190"/>
            <a:ext cx="1285885" cy="642940"/>
          </a:xfrm>
          <a:prstGeom prst="line">
            <a:avLst/>
          </a:prstGeom>
          <a:noFill/>
          <a:ln w="114300">
            <a:solidFill>
              <a:srgbClr val="FF3300"/>
            </a:solidFill>
            <a:round/>
            <a:headEnd/>
            <a:tailEnd type="triangle" w="med" len="med"/>
          </a:ln>
        </p:spPr>
        <p:txBody>
          <a:bodyPr/>
          <a:lstStyle/>
          <a:p>
            <a:endParaRPr lang="el-GR"/>
          </a:p>
        </p:txBody>
      </p:sp>
    </p:spTree>
    <p:extLst>
      <p:ext uri="{BB962C8B-B14F-4D97-AF65-F5344CB8AC3E}">
        <p14:creationId xmlns:p14="http://schemas.microsoft.com/office/powerpoint/2010/main" val="3577207172"/>
      </p:ext>
    </p:extLst>
  </p:cSld>
  <p:clrMapOvr>
    <a:masterClrMapping/>
  </p:clrMapOvr>
  <p:transition>
    <p:checke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p:cNvSpPr>
            <a:spLocks noGrp="1" noChangeArrowheads="1"/>
          </p:cNvSpPr>
          <p:nvPr>
            <p:ph type="title"/>
          </p:nvPr>
        </p:nvSpPr>
        <p:spPr/>
        <p:txBody>
          <a:bodyPr>
            <a:normAutofit fontScale="90000"/>
          </a:bodyPr>
          <a:lstStyle/>
          <a:p>
            <a:pPr eaLnBrk="1" hangingPunct="1">
              <a:defRPr/>
            </a:pPr>
            <a:r>
              <a:rPr lang="el-GR" b="1" smtClean="0">
                <a:solidFill>
                  <a:srgbClr val="FF3300"/>
                </a:solidFill>
              </a:rPr>
              <a:t>Παράδειγμα – </a:t>
            </a:r>
            <a:br>
              <a:rPr lang="el-GR" b="1" smtClean="0">
                <a:solidFill>
                  <a:srgbClr val="FF3300"/>
                </a:solidFill>
              </a:rPr>
            </a:br>
            <a:r>
              <a:rPr lang="el-GR" b="1" smtClean="0">
                <a:solidFill>
                  <a:srgbClr val="FF3300"/>
                </a:solidFill>
              </a:rPr>
              <a:t>επίπεδο γράφημα (συν)</a:t>
            </a:r>
            <a:endParaRPr lang="en-US" b="1" smtClean="0">
              <a:solidFill>
                <a:srgbClr val="FF3300"/>
              </a:solidFill>
            </a:endParaRPr>
          </a:p>
        </p:txBody>
      </p:sp>
      <p:sp>
        <p:nvSpPr>
          <p:cNvPr id="7" name="Date Placeholder 4"/>
          <p:cNvSpPr>
            <a:spLocks noGrp="1"/>
          </p:cNvSpPr>
          <p:nvPr>
            <p:ph type="dt" sz="half" idx="10"/>
          </p:nvPr>
        </p:nvSpPr>
        <p:spPr/>
        <p:txBody>
          <a:bodyPr/>
          <a:lstStyle/>
          <a:p>
            <a:pPr>
              <a:defRPr/>
            </a:pPr>
            <a:fld id="{9CA58733-2E42-4993-9480-8068765F1537}" type="datetime1">
              <a:rPr lang="el-GR"/>
              <a:pPr>
                <a:defRPr/>
              </a:pPr>
              <a:t>19/1/2016</a:t>
            </a:fld>
            <a:endParaRPr lang="el-GR"/>
          </a:p>
        </p:txBody>
      </p:sp>
      <p:sp>
        <p:nvSpPr>
          <p:cNvPr id="8" name="Footer Placeholder 5"/>
          <p:cNvSpPr>
            <a:spLocks noGrp="1"/>
          </p:cNvSpPr>
          <p:nvPr>
            <p:ph type="ftr" sz="quarter" idx="11"/>
          </p:nvPr>
        </p:nvSpPr>
        <p:spPr/>
        <p:txBody>
          <a:bodyPr/>
          <a:lstStyle/>
          <a:p>
            <a:pPr>
              <a:defRPr/>
            </a:pPr>
            <a:r>
              <a:rPr lang="el-GR" dirty="0"/>
              <a:t>Τμήμα Πληροφορικής </a:t>
            </a:r>
            <a:r>
              <a:rPr lang="el-GR" dirty="0" smtClean="0"/>
              <a:t>ΑΠΘ</a:t>
            </a:r>
            <a:endParaRPr lang="el-GR" dirty="0"/>
          </a:p>
        </p:txBody>
      </p:sp>
      <p:sp>
        <p:nvSpPr>
          <p:cNvPr id="6" name="Slide Number Placeholder 3"/>
          <p:cNvSpPr>
            <a:spLocks noGrp="1"/>
          </p:cNvSpPr>
          <p:nvPr>
            <p:ph type="sldNum" sz="quarter" idx="12"/>
          </p:nvPr>
        </p:nvSpPr>
        <p:spPr/>
        <p:txBody>
          <a:bodyPr/>
          <a:lstStyle/>
          <a:p>
            <a:pPr>
              <a:defRPr/>
            </a:pPr>
            <a:fld id="{8E8CD410-1142-4F70-85CB-FAF54132E3CA}" type="slidenum">
              <a:rPr lang="el-GR"/>
              <a:pPr>
                <a:defRPr/>
              </a:pPr>
              <a:t>26</a:t>
            </a:fld>
            <a:endParaRPr lang="el-GR"/>
          </a:p>
        </p:txBody>
      </p:sp>
      <p:sp>
        <p:nvSpPr>
          <p:cNvPr id="61447" name="Rectangle 3"/>
          <p:cNvSpPr>
            <a:spLocks noChangeArrowheads="1"/>
          </p:cNvSpPr>
          <p:nvPr/>
        </p:nvSpPr>
        <p:spPr bwMode="auto">
          <a:xfrm>
            <a:off x="0" y="2171700"/>
            <a:ext cx="9144000" cy="0"/>
          </a:xfrm>
          <a:prstGeom prst="rect">
            <a:avLst/>
          </a:prstGeom>
          <a:noFill/>
          <a:ln w="9525">
            <a:noFill/>
            <a:miter lim="800000"/>
            <a:headEnd/>
            <a:tailEnd/>
          </a:ln>
        </p:spPr>
        <p:txBody>
          <a:bodyPr wrap="none" anchor="ctr">
            <a:spAutoFit/>
          </a:bodyPr>
          <a:lstStyle/>
          <a:p>
            <a:endParaRPr lang="el-GR"/>
          </a:p>
        </p:txBody>
      </p:sp>
      <p:sp>
        <p:nvSpPr>
          <p:cNvPr id="61448" name="Rectangle 5"/>
          <p:cNvSpPr>
            <a:spLocks noChangeArrowheads="1"/>
          </p:cNvSpPr>
          <p:nvPr/>
        </p:nvSpPr>
        <p:spPr bwMode="auto">
          <a:xfrm>
            <a:off x="0" y="2171700"/>
            <a:ext cx="9144000" cy="0"/>
          </a:xfrm>
          <a:prstGeom prst="rect">
            <a:avLst/>
          </a:prstGeom>
          <a:noFill/>
          <a:ln w="9525">
            <a:noFill/>
            <a:miter lim="800000"/>
            <a:headEnd/>
            <a:tailEnd/>
          </a:ln>
        </p:spPr>
        <p:txBody>
          <a:bodyPr wrap="none" anchor="ctr">
            <a:spAutoFit/>
          </a:bodyPr>
          <a:lstStyle/>
          <a:p>
            <a:endParaRPr lang="el-GR"/>
          </a:p>
        </p:txBody>
      </p:sp>
      <p:graphicFrame>
        <p:nvGraphicFramePr>
          <p:cNvPr id="61442" name="Object 8"/>
          <p:cNvGraphicFramePr>
            <a:graphicFrameLocks noChangeAspect="1"/>
          </p:cNvGraphicFramePr>
          <p:nvPr/>
        </p:nvGraphicFramePr>
        <p:xfrm>
          <a:off x="1000100" y="1643050"/>
          <a:ext cx="8143900" cy="4870450"/>
        </p:xfrm>
        <a:graphic>
          <a:graphicData uri="http://schemas.openxmlformats.org/presentationml/2006/ole">
            <mc:AlternateContent xmlns:mc="http://schemas.openxmlformats.org/markup-compatibility/2006">
              <mc:Choice xmlns:v="urn:schemas-microsoft-com:vml" Requires="v">
                <p:oleObj spid="_x0000_s76805" name="Document" r:id="rId5" imgW="8262068" imgH="5432892" progId="Word.Document.8">
                  <p:embed/>
                </p:oleObj>
              </mc:Choice>
              <mc:Fallback>
                <p:oleObj name="Document" r:id="rId5" imgW="8262068" imgH="5432892" progId="Word.Documen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00100" y="1643050"/>
                        <a:ext cx="8143900" cy="48704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684482894"/>
      </p:ext>
    </p:extLst>
  </p:cSld>
  <p:clrMapOvr>
    <a:masterClrMapping/>
  </p:clrMapOvr>
  <p:transition>
    <p:checke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Times New Roman" pitchFamily="18" charset="0"/>
                <a:cs typeface="Times New Roman" pitchFamily="18" charset="0"/>
              </a:rPr>
              <a:t>Τι είναι το Κ</a:t>
            </a:r>
            <a:r>
              <a:rPr lang="el-GR" baseline="-25000" dirty="0" smtClean="0">
                <a:latin typeface="Times New Roman" pitchFamily="18" charset="0"/>
                <a:cs typeface="Times New Roman" pitchFamily="18" charset="0"/>
              </a:rPr>
              <a:t>3,3</a:t>
            </a:r>
            <a:r>
              <a:rPr lang="el-GR" dirty="0" smtClean="0">
                <a:latin typeface="Times New Roman" pitchFamily="18" charset="0"/>
                <a:cs typeface="Times New Roman" pitchFamily="18" charset="0"/>
              </a:rPr>
              <a:t> και Κ</a:t>
            </a:r>
            <a:r>
              <a:rPr lang="el-GR" baseline="-25000" dirty="0" smtClean="0">
                <a:latin typeface="Times New Roman" pitchFamily="18" charset="0"/>
                <a:cs typeface="Times New Roman" pitchFamily="18" charset="0"/>
              </a:rPr>
              <a:t>5</a:t>
            </a:r>
            <a:r>
              <a:rPr lang="el-GR" dirty="0" smtClean="0">
                <a:latin typeface="Times New Roman" pitchFamily="18" charset="0"/>
                <a:cs typeface="Times New Roman" pitchFamily="18" charset="0"/>
              </a:rPr>
              <a:t>;</a:t>
            </a:r>
            <a:endParaRPr lang="el-GR" dirty="0">
              <a:latin typeface="Times New Roman" pitchFamily="18" charset="0"/>
              <a:cs typeface="Times New Roman" pitchFamily="18" charset="0"/>
            </a:endParaRPr>
          </a:p>
        </p:txBody>
      </p:sp>
      <p:sp>
        <p:nvSpPr>
          <p:cNvPr id="3" name="Content Placeholder 2"/>
          <p:cNvSpPr>
            <a:spLocks noGrp="1"/>
          </p:cNvSpPr>
          <p:nvPr>
            <p:ph idx="1"/>
          </p:nvPr>
        </p:nvSpPr>
        <p:spPr>
          <a:xfrm>
            <a:off x="1000100" y="1142984"/>
            <a:ext cx="7933588" cy="2195514"/>
          </a:xfrm>
        </p:spPr>
        <p:txBody>
          <a:bodyPr>
            <a:normAutofit fontScale="92500"/>
          </a:bodyPr>
          <a:lstStyle/>
          <a:p>
            <a:r>
              <a:rPr lang="el-GR" dirty="0" smtClean="0">
                <a:latin typeface="Times New Roman" pitchFamily="18" charset="0"/>
                <a:cs typeface="Times New Roman" pitchFamily="18" charset="0"/>
              </a:rPr>
              <a:t>Για ένα συνδεδεμένο επίπεδο γράφημα </a:t>
            </a:r>
            <a:r>
              <a:rPr lang="en-US" i="1" dirty="0" smtClean="0">
                <a:latin typeface="Times New Roman" pitchFamily="18" charset="0"/>
                <a:cs typeface="Times New Roman" pitchFamily="18" charset="0"/>
              </a:rPr>
              <a:t>G</a:t>
            </a:r>
            <a:r>
              <a:rPr lang="el-GR" dirty="0" smtClean="0">
                <a:latin typeface="Times New Roman" pitchFamily="18" charset="0"/>
                <a:cs typeface="Times New Roman" pitchFamily="18" charset="0"/>
              </a:rPr>
              <a:t> με </a:t>
            </a:r>
            <a:r>
              <a:rPr lang="en-US" i="1" dirty="0" smtClean="0">
                <a:latin typeface="Times New Roman" pitchFamily="18" charset="0"/>
                <a:cs typeface="Times New Roman" pitchFamily="18" charset="0"/>
              </a:rPr>
              <a:t>m</a:t>
            </a:r>
            <a:r>
              <a:rPr lang="el-GR" dirty="0" smtClean="0">
                <a:latin typeface="Times New Roman" pitchFamily="18" charset="0"/>
                <a:cs typeface="Times New Roman" pitchFamily="18" charset="0"/>
              </a:rPr>
              <a:t> ακμές και </a:t>
            </a:r>
            <a:r>
              <a:rPr lang="en-US" i="1" dirty="0" smtClean="0">
                <a:latin typeface="Times New Roman" pitchFamily="18" charset="0"/>
                <a:cs typeface="Times New Roman" pitchFamily="18" charset="0"/>
              </a:rPr>
              <a:t>R</a:t>
            </a:r>
            <a:r>
              <a:rPr lang="el-GR" dirty="0" smtClean="0">
                <a:latin typeface="Times New Roman" pitchFamily="18" charset="0"/>
                <a:cs typeface="Times New Roman" pitchFamily="18" charset="0"/>
              </a:rPr>
              <a:t> περιοχές θα ισχύει </a:t>
            </a:r>
            <a:r>
              <a:rPr lang="en-US" dirty="0" smtClean="0">
                <a:latin typeface="Times New Roman" pitchFamily="18" charset="0"/>
                <a:cs typeface="Times New Roman" pitchFamily="18" charset="0"/>
              </a:rPr>
              <a:t>3</a:t>
            </a:r>
            <a:r>
              <a:rPr lang="en-US" i="1" dirty="0" smtClean="0">
                <a:latin typeface="Times New Roman" pitchFamily="18" charset="0"/>
                <a:cs typeface="Times New Roman" pitchFamily="18" charset="0"/>
              </a:rPr>
              <a:t>R</a:t>
            </a:r>
            <a:r>
              <a:rPr lang="en-US" dirty="0" smtClean="0">
                <a:latin typeface="Times New Roman" pitchFamily="18" charset="0"/>
                <a:cs typeface="Times New Roman" pitchFamily="18" charset="0"/>
              </a:rPr>
              <a:t>≤2</a:t>
            </a:r>
            <a:r>
              <a:rPr lang="en-US" i="1"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Σε περίπτωση που δεν υπάρχει περιοχή που να ορίζεται με 3 ακμές για σύνορο, ισχύει 4</a:t>
            </a:r>
            <a:r>
              <a:rPr lang="en-US" i="1" dirty="0" smtClean="0">
                <a:latin typeface="Times New Roman" pitchFamily="18" charset="0"/>
                <a:cs typeface="Times New Roman" pitchFamily="18" charset="0"/>
              </a:rPr>
              <a:t>R</a:t>
            </a:r>
            <a:r>
              <a:rPr lang="en-US" dirty="0" smtClean="0">
                <a:latin typeface="Times New Roman" pitchFamily="18" charset="0"/>
                <a:cs typeface="Times New Roman" pitchFamily="18" charset="0"/>
              </a:rPr>
              <a:t>≤2</a:t>
            </a:r>
            <a:r>
              <a:rPr lang="en-US" i="1"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 </a:t>
            </a:r>
            <a:endParaRPr lang="el-GR"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defRPr/>
            </a:pPr>
            <a:fld id="{BD36E8D9-E952-4DCC-8E88-2983B1E170D8}" type="datetime1">
              <a:rPr lang="el-GR" smtClean="0"/>
              <a:pPr>
                <a:defRPr/>
              </a:pPr>
              <a:t>19/1/2016</a:t>
            </a:fld>
            <a:endParaRPr lang="el-GR"/>
          </a:p>
        </p:txBody>
      </p:sp>
      <p:sp>
        <p:nvSpPr>
          <p:cNvPr id="5" name="Footer Placeholder 4"/>
          <p:cNvSpPr>
            <a:spLocks noGrp="1"/>
          </p:cNvSpPr>
          <p:nvPr>
            <p:ph type="ftr" sz="quarter" idx="11"/>
          </p:nvPr>
        </p:nvSpPr>
        <p:spPr/>
        <p:txBody>
          <a:bodyPr/>
          <a:lstStyle/>
          <a:p>
            <a:pPr>
              <a:defRPr/>
            </a:pPr>
            <a:r>
              <a:rPr lang="el-GR" smtClean="0"/>
              <a:t>Τμήμα Πληροφορικής ΑΠΘ </a:t>
            </a:r>
            <a:endParaRPr lang="el-GR" dirty="0"/>
          </a:p>
        </p:txBody>
      </p:sp>
      <p:sp>
        <p:nvSpPr>
          <p:cNvPr id="6" name="Slide Number Placeholder 5"/>
          <p:cNvSpPr>
            <a:spLocks noGrp="1"/>
          </p:cNvSpPr>
          <p:nvPr>
            <p:ph type="sldNum" sz="quarter" idx="12"/>
          </p:nvPr>
        </p:nvSpPr>
        <p:spPr/>
        <p:txBody>
          <a:bodyPr/>
          <a:lstStyle/>
          <a:p>
            <a:pPr>
              <a:defRPr/>
            </a:pPr>
            <a:fld id="{666BD56B-9FBA-40B2-AD0E-B02E4D7E8D05}" type="slidenum">
              <a:rPr lang="el-GR" smtClean="0"/>
              <a:pPr>
                <a:defRPr/>
              </a:pPr>
              <a:t>27</a:t>
            </a:fld>
            <a:endParaRPr lang="el-GR"/>
          </a:p>
        </p:txBody>
      </p:sp>
      <p:grpSp>
        <p:nvGrpSpPr>
          <p:cNvPr id="13" name="Group 12"/>
          <p:cNvGrpSpPr/>
          <p:nvPr/>
        </p:nvGrpSpPr>
        <p:grpSpPr>
          <a:xfrm>
            <a:off x="1500166" y="3714752"/>
            <a:ext cx="2743216" cy="2000264"/>
            <a:chOff x="1000100" y="3214686"/>
            <a:chExt cx="2743216" cy="2000264"/>
          </a:xfrm>
        </p:grpSpPr>
        <p:pic>
          <p:nvPicPr>
            <p:cNvPr id="7" name="Picture 6" descr="house_sketch.gif"/>
            <p:cNvPicPr>
              <a:picLocks noChangeAspect="1"/>
            </p:cNvPicPr>
            <p:nvPr/>
          </p:nvPicPr>
          <p:blipFill>
            <a:blip r:embed="rId2" cstate="print"/>
            <a:stretch>
              <a:fillRect/>
            </a:stretch>
          </p:blipFill>
          <p:spPr>
            <a:xfrm>
              <a:off x="2071670" y="3214686"/>
              <a:ext cx="616899" cy="529766"/>
            </a:xfrm>
            <a:prstGeom prst="rect">
              <a:avLst/>
            </a:prstGeom>
          </p:spPr>
        </p:pic>
        <p:pic>
          <p:nvPicPr>
            <p:cNvPr id="8" name="Picture 7" descr="house_sketch.gif"/>
            <p:cNvPicPr>
              <a:picLocks noChangeAspect="1"/>
            </p:cNvPicPr>
            <p:nvPr/>
          </p:nvPicPr>
          <p:blipFill>
            <a:blip r:embed="rId2" cstate="print"/>
            <a:stretch>
              <a:fillRect/>
            </a:stretch>
          </p:blipFill>
          <p:spPr>
            <a:xfrm>
              <a:off x="1214414" y="3214686"/>
              <a:ext cx="616899" cy="529766"/>
            </a:xfrm>
            <a:prstGeom prst="rect">
              <a:avLst/>
            </a:prstGeom>
          </p:spPr>
        </p:pic>
        <p:pic>
          <p:nvPicPr>
            <p:cNvPr id="9" name="Picture 8" descr="house_sketch.gif"/>
            <p:cNvPicPr>
              <a:picLocks noChangeAspect="1"/>
            </p:cNvPicPr>
            <p:nvPr/>
          </p:nvPicPr>
          <p:blipFill>
            <a:blip r:embed="rId2" cstate="print"/>
            <a:stretch>
              <a:fillRect/>
            </a:stretch>
          </p:blipFill>
          <p:spPr>
            <a:xfrm>
              <a:off x="2928926" y="3214686"/>
              <a:ext cx="616899" cy="529766"/>
            </a:xfrm>
            <a:prstGeom prst="rect">
              <a:avLst/>
            </a:prstGeom>
          </p:spPr>
        </p:pic>
        <p:pic>
          <p:nvPicPr>
            <p:cNvPr id="10" name="Picture 9" descr="telephone_1_1.jpg"/>
            <p:cNvPicPr>
              <a:picLocks noChangeAspect="1"/>
            </p:cNvPicPr>
            <p:nvPr/>
          </p:nvPicPr>
          <p:blipFill>
            <a:blip r:embed="rId3" cstate="print"/>
            <a:stretch>
              <a:fillRect/>
            </a:stretch>
          </p:blipFill>
          <p:spPr>
            <a:xfrm>
              <a:off x="1000100" y="4357694"/>
              <a:ext cx="1071570" cy="857256"/>
            </a:xfrm>
            <a:prstGeom prst="rect">
              <a:avLst/>
            </a:prstGeom>
          </p:spPr>
        </p:pic>
        <p:pic>
          <p:nvPicPr>
            <p:cNvPr id="11" name="Picture 10" descr="water.jpg"/>
            <p:cNvPicPr>
              <a:picLocks noChangeAspect="1"/>
            </p:cNvPicPr>
            <p:nvPr/>
          </p:nvPicPr>
          <p:blipFill>
            <a:blip r:embed="rId4" cstate="print"/>
            <a:stretch>
              <a:fillRect/>
            </a:stretch>
          </p:blipFill>
          <p:spPr>
            <a:xfrm>
              <a:off x="2143108" y="4500570"/>
              <a:ext cx="642942" cy="622939"/>
            </a:xfrm>
            <a:prstGeom prst="rect">
              <a:avLst/>
            </a:prstGeom>
          </p:spPr>
        </p:pic>
        <p:pic>
          <p:nvPicPr>
            <p:cNvPr id="12" name="Picture 11" descr="dei.jpg"/>
            <p:cNvPicPr>
              <a:picLocks noChangeAspect="1"/>
            </p:cNvPicPr>
            <p:nvPr/>
          </p:nvPicPr>
          <p:blipFill>
            <a:blip r:embed="rId5" cstate="print"/>
            <a:stretch>
              <a:fillRect/>
            </a:stretch>
          </p:blipFill>
          <p:spPr>
            <a:xfrm>
              <a:off x="3143240" y="4500570"/>
              <a:ext cx="600076" cy="666084"/>
            </a:xfrm>
            <a:prstGeom prst="rect">
              <a:avLst/>
            </a:prstGeom>
          </p:spPr>
        </p:pic>
      </p:grpSp>
      <p:sp>
        <p:nvSpPr>
          <p:cNvPr id="14" name="Rectangle 13"/>
          <p:cNvSpPr/>
          <p:nvPr/>
        </p:nvSpPr>
        <p:spPr>
          <a:xfrm>
            <a:off x="5000628" y="4286256"/>
            <a:ext cx="3143272" cy="646331"/>
          </a:xfrm>
          <a:prstGeom prst="rect">
            <a:avLst/>
          </a:prstGeom>
        </p:spPr>
        <p:txBody>
          <a:bodyPr wrap="square">
            <a:spAutoFit/>
          </a:bodyPr>
          <a:lstStyle/>
          <a:p>
            <a:r>
              <a:rPr lang="el-GR" dirty="0" smtClean="0">
                <a:latin typeface="Times New Roman" pitchFamily="18" charset="0"/>
                <a:cs typeface="Times New Roman" pitchFamily="18" charset="0"/>
              </a:rPr>
              <a:t>Δεν υπάρχει λύση αφού το Κ</a:t>
            </a:r>
            <a:r>
              <a:rPr lang="el-GR" baseline="-25000" dirty="0" smtClean="0">
                <a:latin typeface="Times New Roman" pitchFamily="18" charset="0"/>
                <a:cs typeface="Times New Roman" pitchFamily="18" charset="0"/>
              </a:rPr>
              <a:t>3,3</a:t>
            </a:r>
            <a:r>
              <a:rPr lang="el-GR" dirty="0" smtClean="0">
                <a:latin typeface="Times New Roman" pitchFamily="18" charset="0"/>
                <a:cs typeface="Times New Roman" pitchFamily="18" charset="0"/>
              </a:rPr>
              <a:t> δεν είναι επίπεδος. </a:t>
            </a:r>
            <a:r>
              <a:rPr lang="el-GR" dirty="0" smtClean="0">
                <a:solidFill>
                  <a:srgbClr val="C00000"/>
                </a:solidFill>
                <a:latin typeface="Times New Roman" pitchFamily="18" charset="0"/>
                <a:cs typeface="Times New Roman" pitchFamily="18" charset="0"/>
              </a:rPr>
              <a:t>Γιατί;</a:t>
            </a:r>
            <a:r>
              <a:rPr lang="el-GR" dirty="0" smtClean="0">
                <a:latin typeface="Times New Roman" pitchFamily="18" charset="0"/>
                <a:cs typeface="Times New Roman" pitchFamily="18" charset="0"/>
              </a:rPr>
              <a:t> </a:t>
            </a:r>
            <a:endParaRPr lang="el-GR" dirty="0"/>
          </a:p>
        </p:txBody>
      </p:sp>
    </p:spTree>
    <p:extLst>
      <p:ext uri="{BB962C8B-B14F-4D97-AF65-F5344CB8AC3E}">
        <p14:creationId xmlns:p14="http://schemas.microsoft.com/office/powerpoint/2010/main" val="761688574"/>
      </p:ext>
    </p:extLst>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blinds(horizontal)">
                                      <p:cBhvr>
                                        <p:cTn id="1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Μερικές Ιδιότητες</a:t>
            </a:r>
            <a:endParaRPr lang="el-GR" dirty="0"/>
          </a:p>
        </p:txBody>
      </p:sp>
      <p:sp>
        <p:nvSpPr>
          <p:cNvPr id="3" name="Content Placeholder 2"/>
          <p:cNvSpPr>
            <a:spLocks noGrp="1"/>
          </p:cNvSpPr>
          <p:nvPr>
            <p:ph idx="1"/>
          </p:nvPr>
        </p:nvSpPr>
        <p:spPr/>
        <p:txBody>
          <a:bodyPr/>
          <a:lstStyle/>
          <a:p>
            <a:pPr marL="596646" indent="-514350">
              <a:buFont typeface="+mj-lt"/>
              <a:buAutoNum type="arabicPeriod"/>
            </a:pPr>
            <a:r>
              <a:rPr lang="el-GR" dirty="0" smtClean="0"/>
              <a:t>Αν </a:t>
            </a:r>
            <a:r>
              <a:rPr lang="en-US" dirty="0" smtClean="0"/>
              <a:t>G </a:t>
            </a:r>
            <a:r>
              <a:rPr lang="el-GR" dirty="0" smtClean="0"/>
              <a:t>συνεκτικό επίπεδο απλό γράφημα με </a:t>
            </a:r>
            <a:r>
              <a:rPr lang="en-US" dirty="0" smtClean="0"/>
              <a:t>e</a:t>
            </a:r>
            <a:r>
              <a:rPr lang="el-GR" dirty="0" smtClean="0"/>
              <a:t> ακμές και </a:t>
            </a:r>
            <a:r>
              <a:rPr lang="en-US" dirty="0" smtClean="0"/>
              <a:t>v≥3</a:t>
            </a:r>
            <a:r>
              <a:rPr lang="el-GR" dirty="0" smtClean="0"/>
              <a:t> κορυφές τότε </a:t>
            </a:r>
            <a:r>
              <a:rPr lang="en-US" dirty="0" smtClean="0"/>
              <a:t>e≤3v-6.</a:t>
            </a:r>
          </a:p>
          <a:p>
            <a:pPr marL="596646" indent="-514350">
              <a:buFont typeface="+mj-lt"/>
              <a:buAutoNum type="arabicPeriod"/>
            </a:pPr>
            <a:endParaRPr lang="en-US" dirty="0" smtClean="0"/>
          </a:p>
          <a:p>
            <a:pPr marL="596646" indent="-514350">
              <a:buFont typeface="+mj-lt"/>
              <a:buAutoNum type="arabicPeriod"/>
            </a:pPr>
            <a:r>
              <a:rPr lang="el-GR" dirty="0" smtClean="0"/>
              <a:t>Αν </a:t>
            </a:r>
            <a:r>
              <a:rPr lang="en-US" dirty="0" smtClean="0"/>
              <a:t>G</a:t>
            </a:r>
            <a:r>
              <a:rPr lang="el-GR" dirty="0" smtClean="0"/>
              <a:t> συνεκτικό επίπεδο απλό γράφημα τότε το </a:t>
            </a:r>
            <a:r>
              <a:rPr lang="en-US" dirty="0" smtClean="0"/>
              <a:t>G</a:t>
            </a:r>
            <a:r>
              <a:rPr lang="el-GR" dirty="0" smtClean="0"/>
              <a:t> έχει μία κορυφή με βαθμό που δεν υπερβαίνει το 5.</a:t>
            </a:r>
            <a:endParaRPr lang="el-GR" dirty="0"/>
          </a:p>
        </p:txBody>
      </p:sp>
      <p:sp>
        <p:nvSpPr>
          <p:cNvPr id="4" name="Date Placeholder 3"/>
          <p:cNvSpPr>
            <a:spLocks noGrp="1"/>
          </p:cNvSpPr>
          <p:nvPr>
            <p:ph type="dt" sz="half" idx="10"/>
          </p:nvPr>
        </p:nvSpPr>
        <p:spPr/>
        <p:txBody>
          <a:bodyPr/>
          <a:lstStyle/>
          <a:p>
            <a:pPr>
              <a:defRPr/>
            </a:pPr>
            <a:fld id="{BD36E8D9-E952-4DCC-8E88-2983B1E170D8}" type="datetime1">
              <a:rPr lang="el-GR" smtClean="0"/>
              <a:pPr>
                <a:defRPr/>
              </a:pPr>
              <a:t>19/1/2016</a:t>
            </a:fld>
            <a:endParaRPr lang="el-GR"/>
          </a:p>
        </p:txBody>
      </p:sp>
      <p:sp>
        <p:nvSpPr>
          <p:cNvPr id="5" name="Footer Placeholder 4"/>
          <p:cNvSpPr>
            <a:spLocks noGrp="1"/>
          </p:cNvSpPr>
          <p:nvPr>
            <p:ph type="ftr" sz="quarter" idx="11"/>
          </p:nvPr>
        </p:nvSpPr>
        <p:spPr/>
        <p:txBody>
          <a:bodyPr/>
          <a:lstStyle/>
          <a:p>
            <a:pPr>
              <a:defRPr/>
            </a:pPr>
            <a:r>
              <a:rPr lang="el-GR" smtClean="0"/>
              <a:t>Τμήμα Πληροφορικής ΑΠΘ </a:t>
            </a:r>
            <a:endParaRPr lang="el-GR" dirty="0"/>
          </a:p>
        </p:txBody>
      </p:sp>
      <p:sp>
        <p:nvSpPr>
          <p:cNvPr id="6" name="Slide Number Placeholder 5"/>
          <p:cNvSpPr>
            <a:spLocks noGrp="1"/>
          </p:cNvSpPr>
          <p:nvPr>
            <p:ph type="sldNum" sz="quarter" idx="12"/>
          </p:nvPr>
        </p:nvSpPr>
        <p:spPr/>
        <p:txBody>
          <a:bodyPr/>
          <a:lstStyle/>
          <a:p>
            <a:pPr>
              <a:defRPr/>
            </a:pPr>
            <a:fld id="{666BD56B-9FBA-40B2-AD0E-B02E4D7E8D05}" type="slidenum">
              <a:rPr lang="el-GR" smtClean="0"/>
              <a:pPr>
                <a:defRPr/>
              </a:pPr>
              <a:t>28</a:t>
            </a:fld>
            <a:endParaRPr lang="el-GR"/>
          </a:p>
        </p:txBody>
      </p:sp>
    </p:spTree>
    <p:extLst>
      <p:ext uri="{BB962C8B-B14F-4D97-AF65-F5344CB8AC3E}">
        <p14:creationId xmlns:p14="http://schemas.microsoft.com/office/powerpoint/2010/main" val="1075531180"/>
      </p:ext>
    </p:extLst>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Θεώρημα </a:t>
            </a:r>
            <a:r>
              <a:rPr lang="en-US" dirty="0" err="1" smtClean="0"/>
              <a:t>Kuratowski</a:t>
            </a:r>
            <a:endParaRPr lang="el-GR" dirty="0"/>
          </a:p>
        </p:txBody>
      </p:sp>
      <p:sp>
        <p:nvSpPr>
          <p:cNvPr id="3" name="Content Placeholder 2"/>
          <p:cNvSpPr>
            <a:spLocks noGrp="1"/>
          </p:cNvSpPr>
          <p:nvPr>
            <p:ph idx="1"/>
          </p:nvPr>
        </p:nvSpPr>
        <p:spPr>
          <a:xfrm>
            <a:off x="1187624" y="2000240"/>
            <a:ext cx="7746064" cy="4248160"/>
          </a:xfrm>
        </p:spPr>
        <p:txBody>
          <a:bodyPr/>
          <a:lstStyle/>
          <a:p>
            <a:r>
              <a:rPr lang="el-GR" dirty="0" smtClean="0">
                <a:latin typeface="Calibri" pitchFamily="34" charset="0"/>
              </a:rPr>
              <a:t>Ένα γράφημα δεν είναι επίπεδο αν περιέχει «αντίγραφα» των </a:t>
            </a:r>
            <a:r>
              <a:rPr lang="en-US" dirty="0" smtClean="0">
                <a:latin typeface="Calibri" pitchFamily="34" charset="0"/>
              </a:rPr>
              <a:t>K</a:t>
            </a:r>
            <a:r>
              <a:rPr lang="en-US" baseline="-25000" dirty="0" smtClean="0">
                <a:latin typeface="Calibri" pitchFamily="34" charset="0"/>
              </a:rPr>
              <a:t>3,3</a:t>
            </a:r>
            <a:r>
              <a:rPr lang="en-US" dirty="0" smtClean="0">
                <a:latin typeface="Calibri" pitchFamily="34" charset="0"/>
              </a:rPr>
              <a:t> </a:t>
            </a:r>
            <a:r>
              <a:rPr lang="el-GR" dirty="0" smtClean="0">
                <a:latin typeface="Calibri" pitchFamily="34" charset="0"/>
              </a:rPr>
              <a:t>και </a:t>
            </a:r>
            <a:r>
              <a:rPr lang="en-US" dirty="0" smtClean="0">
                <a:latin typeface="Calibri" pitchFamily="34" charset="0"/>
              </a:rPr>
              <a:t>K</a:t>
            </a:r>
            <a:r>
              <a:rPr lang="en-US" baseline="-25000" dirty="0" smtClean="0">
                <a:latin typeface="Calibri" pitchFamily="34" charset="0"/>
              </a:rPr>
              <a:t>5</a:t>
            </a:r>
          </a:p>
          <a:p>
            <a:pPr marL="92075" indent="-9525">
              <a:buNone/>
            </a:pPr>
            <a:endParaRPr lang="el-GR" dirty="0" smtClean="0">
              <a:latin typeface="Calibri" pitchFamily="34" charset="0"/>
            </a:endParaRPr>
          </a:p>
          <a:p>
            <a:pPr marL="92075" indent="-9525">
              <a:buNone/>
            </a:pPr>
            <a:r>
              <a:rPr lang="el-GR" dirty="0" smtClean="0">
                <a:latin typeface="Calibri" pitchFamily="34" charset="0"/>
              </a:rPr>
              <a:t>Αν ένα γράφημα είναι επίπεδο θα είναι επίπεδο και κάθε γράφημα αν αφαιρέσουμε μία ακμή </a:t>
            </a:r>
            <a:r>
              <a:rPr lang="en-US" dirty="0" smtClean="0">
                <a:latin typeface="Calibri" pitchFamily="34" charset="0"/>
              </a:rPr>
              <a:t>{</a:t>
            </a:r>
            <a:r>
              <a:rPr lang="en-US" dirty="0" err="1" smtClean="0">
                <a:latin typeface="Calibri" pitchFamily="34" charset="0"/>
              </a:rPr>
              <a:t>u,v</a:t>
            </a:r>
            <a:r>
              <a:rPr lang="en-US" dirty="0" smtClean="0">
                <a:latin typeface="Calibri" pitchFamily="34" charset="0"/>
              </a:rPr>
              <a:t>} </a:t>
            </a:r>
            <a:r>
              <a:rPr lang="el-GR" dirty="0" smtClean="0">
                <a:latin typeface="Calibri" pitchFamily="34" charset="0"/>
              </a:rPr>
              <a:t>και προσθέσουμε μία νέα κορυφή </a:t>
            </a:r>
            <a:r>
              <a:rPr lang="en-US" dirty="0" smtClean="0">
                <a:latin typeface="Calibri" pitchFamily="34" charset="0"/>
              </a:rPr>
              <a:t>w</a:t>
            </a:r>
            <a:r>
              <a:rPr lang="el-GR" dirty="0" smtClean="0">
                <a:latin typeface="Calibri" pitchFamily="34" charset="0"/>
              </a:rPr>
              <a:t> με τις ακμές </a:t>
            </a:r>
            <a:r>
              <a:rPr lang="en-US" dirty="0" smtClean="0">
                <a:latin typeface="Calibri" pitchFamily="34" charset="0"/>
              </a:rPr>
              <a:t>{</a:t>
            </a:r>
            <a:r>
              <a:rPr lang="en-US" dirty="0" err="1" smtClean="0">
                <a:latin typeface="Calibri" pitchFamily="34" charset="0"/>
              </a:rPr>
              <a:t>u,w</a:t>
            </a:r>
            <a:r>
              <a:rPr lang="en-US" dirty="0" smtClean="0">
                <a:latin typeface="Calibri" pitchFamily="34" charset="0"/>
              </a:rPr>
              <a:t>} </a:t>
            </a:r>
            <a:r>
              <a:rPr lang="el-GR" dirty="0" smtClean="0">
                <a:latin typeface="Calibri" pitchFamily="34" charset="0"/>
              </a:rPr>
              <a:t>και </a:t>
            </a:r>
            <a:r>
              <a:rPr lang="en-US" dirty="0" smtClean="0">
                <a:latin typeface="Calibri" pitchFamily="34" charset="0"/>
              </a:rPr>
              <a:t>{</a:t>
            </a:r>
            <a:r>
              <a:rPr lang="en-US" dirty="0" err="1" smtClean="0">
                <a:latin typeface="Calibri" pitchFamily="34" charset="0"/>
              </a:rPr>
              <a:t>w,v</a:t>
            </a:r>
            <a:r>
              <a:rPr lang="en-US" dirty="0" smtClean="0">
                <a:latin typeface="Calibri" pitchFamily="34" charset="0"/>
              </a:rPr>
              <a:t>}.</a:t>
            </a:r>
          </a:p>
          <a:p>
            <a:pPr>
              <a:buNone/>
            </a:pPr>
            <a:endParaRPr lang="el-GR" dirty="0">
              <a:latin typeface="Calibri" pitchFamily="34" charset="0"/>
            </a:endParaRPr>
          </a:p>
        </p:txBody>
      </p:sp>
      <p:sp>
        <p:nvSpPr>
          <p:cNvPr id="4" name="Date Placeholder 3"/>
          <p:cNvSpPr>
            <a:spLocks noGrp="1"/>
          </p:cNvSpPr>
          <p:nvPr>
            <p:ph type="dt" sz="half" idx="10"/>
          </p:nvPr>
        </p:nvSpPr>
        <p:spPr/>
        <p:txBody>
          <a:bodyPr/>
          <a:lstStyle/>
          <a:p>
            <a:pPr>
              <a:defRPr/>
            </a:pPr>
            <a:fld id="{BD36E8D9-E952-4DCC-8E88-2983B1E170D8}" type="datetime1">
              <a:rPr lang="el-GR" smtClean="0"/>
              <a:pPr>
                <a:defRPr/>
              </a:pPr>
              <a:t>19/1/2016</a:t>
            </a:fld>
            <a:endParaRPr lang="el-GR"/>
          </a:p>
        </p:txBody>
      </p:sp>
      <p:sp>
        <p:nvSpPr>
          <p:cNvPr id="5" name="Footer Placeholder 4"/>
          <p:cNvSpPr>
            <a:spLocks noGrp="1"/>
          </p:cNvSpPr>
          <p:nvPr>
            <p:ph type="ftr" sz="quarter" idx="11"/>
          </p:nvPr>
        </p:nvSpPr>
        <p:spPr/>
        <p:txBody>
          <a:bodyPr/>
          <a:lstStyle/>
          <a:p>
            <a:pPr>
              <a:defRPr/>
            </a:pPr>
            <a:r>
              <a:rPr lang="el-GR" smtClean="0"/>
              <a:t>Τμήμα Πληροφορικής ΑΠΘ </a:t>
            </a:r>
            <a:endParaRPr lang="el-GR" dirty="0"/>
          </a:p>
        </p:txBody>
      </p:sp>
      <p:sp>
        <p:nvSpPr>
          <p:cNvPr id="6" name="Slide Number Placeholder 5"/>
          <p:cNvSpPr>
            <a:spLocks noGrp="1"/>
          </p:cNvSpPr>
          <p:nvPr>
            <p:ph type="sldNum" sz="quarter" idx="12"/>
          </p:nvPr>
        </p:nvSpPr>
        <p:spPr/>
        <p:txBody>
          <a:bodyPr/>
          <a:lstStyle/>
          <a:p>
            <a:pPr>
              <a:defRPr/>
            </a:pPr>
            <a:fld id="{666BD56B-9FBA-40B2-AD0E-B02E4D7E8D05}" type="slidenum">
              <a:rPr lang="el-GR" smtClean="0"/>
              <a:pPr>
                <a:defRPr/>
              </a:pPr>
              <a:t>29</a:t>
            </a:fld>
            <a:endParaRPr lang="el-G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2" descr="https://encrypted-tbn2.gstatic.com/images?q=tbn:ANd9GcRH7Nz8dkUsA3mdb8Nih1fRz4OumJW68-Xdh2O39ePdT_xbrBz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88050" y="764704"/>
            <a:ext cx="4669607" cy="5756102"/>
          </a:xfrm>
          <a:prstGeom prst="rect">
            <a:avLst/>
          </a:prstGeom>
          <a:noFill/>
          <a:extLst>
            <a:ext uri="{909E8E84-426E-40DD-AFC4-6F175D3DCCD1}">
              <a14:hiddenFill xmlns:a14="http://schemas.microsoft.com/office/drawing/2010/main">
                <a:solidFill>
                  <a:srgbClr val="FFFFFF"/>
                </a:solidFill>
              </a14:hiddenFill>
            </a:ext>
          </a:extLst>
        </p:spPr>
      </p:pic>
      <p:sp>
        <p:nvSpPr>
          <p:cNvPr id="7" name="Title 6"/>
          <p:cNvSpPr>
            <a:spLocks noGrp="1"/>
          </p:cNvSpPr>
          <p:nvPr>
            <p:ph type="title"/>
          </p:nvPr>
        </p:nvSpPr>
        <p:spPr/>
        <p:txBody>
          <a:bodyPr/>
          <a:lstStyle/>
          <a:p>
            <a:r>
              <a:rPr lang="el-GR" dirty="0" smtClean="0"/>
              <a:t>Δένδρα</a:t>
            </a:r>
            <a:endParaRPr lang="el-GR" dirty="0"/>
          </a:p>
        </p:txBody>
      </p:sp>
      <p:sp>
        <p:nvSpPr>
          <p:cNvPr id="4" name="Date Placeholder 3"/>
          <p:cNvSpPr>
            <a:spLocks noGrp="1"/>
          </p:cNvSpPr>
          <p:nvPr>
            <p:ph type="dt" sz="half" idx="10"/>
          </p:nvPr>
        </p:nvSpPr>
        <p:spPr/>
        <p:txBody>
          <a:bodyPr/>
          <a:lstStyle/>
          <a:p>
            <a:pPr>
              <a:defRPr/>
            </a:pPr>
            <a:fld id="{BD36E8D9-E952-4DCC-8E88-2983B1E170D8}" type="datetime1">
              <a:rPr lang="el-GR" smtClean="0"/>
              <a:pPr>
                <a:defRPr/>
              </a:pPr>
              <a:t>19/1/2016</a:t>
            </a:fld>
            <a:endParaRPr lang="el-GR"/>
          </a:p>
        </p:txBody>
      </p:sp>
      <p:sp>
        <p:nvSpPr>
          <p:cNvPr id="5" name="Footer Placeholder 4"/>
          <p:cNvSpPr>
            <a:spLocks noGrp="1"/>
          </p:cNvSpPr>
          <p:nvPr>
            <p:ph type="ftr" sz="quarter" idx="11"/>
          </p:nvPr>
        </p:nvSpPr>
        <p:spPr/>
        <p:txBody>
          <a:bodyPr/>
          <a:lstStyle/>
          <a:p>
            <a:pPr>
              <a:defRPr/>
            </a:pPr>
            <a:r>
              <a:rPr lang="el-GR" smtClean="0"/>
              <a:t>Τμήμα Πληροφορικής ΑΠΘ </a:t>
            </a:r>
            <a:endParaRPr lang="el-GR" dirty="0"/>
          </a:p>
        </p:txBody>
      </p:sp>
      <p:sp>
        <p:nvSpPr>
          <p:cNvPr id="6" name="Slide Number Placeholder 5"/>
          <p:cNvSpPr>
            <a:spLocks noGrp="1"/>
          </p:cNvSpPr>
          <p:nvPr>
            <p:ph type="sldNum" sz="quarter" idx="12"/>
          </p:nvPr>
        </p:nvSpPr>
        <p:spPr/>
        <p:txBody>
          <a:bodyPr/>
          <a:lstStyle/>
          <a:p>
            <a:pPr>
              <a:defRPr/>
            </a:pPr>
            <a:fld id="{666BD56B-9FBA-40B2-AD0E-B02E4D7E8D05}" type="slidenum">
              <a:rPr lang="el-GR" smtClean="0"/>
              <a:pPr>
                <a:defRPr/>
              </a:pPr>
              <a:t>3</a:t>
            </a:fld>
            <a:endParaRPr lang="el-GR"/>
          </a:p>
        </p:txBody>
      </p:sp>
    </p:spTree>
    <p:extLst>
      <p:ext uri="{BB962C8B-B14F-4D97-AF65-F5344CB8AC3E}">
        <p14:creationId xmlns:p14="http://schemas.microsoft.com/office/powerpoint/2010/main" val="2835464733"/>
      </p:ext>
    </p:extLst>
  </p:cSld>
  <p:clrMapOvr>
    <a:masterClrMapping/>
  </p:clrMapOvr>
  <p:transition>
    <p:checker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smtClean="0"/>
              <a:t>Ομομορφικά</a:t>
            </a:r>
            <a:r>
              <a:rPr lang="el-GR" dirty="0" smtClean="0"/>
              <a:t> Γραφήματα</a:t>
            </a:r>
            <a:endParaRPr lang="el-GR" dirty="0"/>
          </a:p>
        </p:txBody>
      </p:sp>
      <p:sp>
        <p:nvSpPr>
          <p:cNvPr id="3" name="Content Placeholder 2"/>
          <p:cNvSpPr>
            <a:spLocks noGrp="1"/>
          </p:cNvSpPr>
          <p:nvPr>
            <p:ph idx="1"/>
          </p:nvPr>
        </p:nvSpPr>
        <p:spPr/>
        <p:txBody>
          <a:bodyPr/>
          <a:lstStyle/>
          <a:p>
            <a:pPr marL="82296" indent="0">
              <a:buNone/>
            </a:pPr>
            <a:r>
              <a:rPr lang="el-GR" dirty="0" smtClean="0"/>
              <a:t>Δύο γραφήματα λέγονται </a:t>
            </a:r>
            <a:r>
              <a:rPr lang="el-GR" i="1" dirty="0" err="1" smtClean="0"/>
              <a:t>ομομορφικά</a:t>
            </a:r>
            <a:r>
              <a:rPr lang="el-GR" dirty="0" smtClean="0"/>
              <a:t> αν μπορούν να εξαχθούν από το ίδιο γράφημα με στοιχειώδης υποδιαιρέσεις.</a:t>
            </a:r>
          </a:p>
          <a:p>
            <a:pPr marL="82296" indent="0">
              <a:buNone/>
            </a:pPr>
            <a:endParaRPr lang="el-GR" dirty="0" smtClean="0"/>
          </a:p>
          <a:p>
            <a:pPr marL="82296" indent="0">
              <a:buNone/>
            </a:pPr>
            <a:r>
              <a:rPr lang="en-US" b="1" u="sng" dirty="0" err="1" smtClean="0">
                <a:latin typeface="Calibri" pitchFamily="34" charset="0"/>
              </a:rPr>
              <a:t>Kuratowski</a:t>
            </a:r>
            <a:r>
              <a:rPr lang="en-US" b="1" u="sng" dirty="0" smtClean="0">
                <a:latin typeface="Calibri" pitchFamily="34" charset="0"/>
              </a:rPr>
              <a:t>:</a:t>
            </a:r>
            <a:r>
              <a:rPr lang="en-US" dirty="0" smtClean="0">
                <a:latin typeface="Calibri" pitchFamily="34" charset="0"/>
              </a:rPr>
              <a:t> </a:t>
            </a:r>
            <a:r>
              <a:rPr lang="el-GR" dirty="0" smtClean="0">
                <a:latin typeface="Calibri" pitchFamily="34" charset="0"/>
              </a:rPr>
              <a:t>Ένα </a:t>
            </a:r>
            <a:r>
              <a:rPr lang="el-GR" dirty="0">
                <a:latin typeface="Calibri" pitchFamily="34" charset="0"/>
              </a:rPr>
              <a:t>γράφημα δεν είναι επίπεδο </a:t>
            </a:r>
            <a:r>
              <a:rPr lang="el-GR" dirty="0" smtClean="0">
                <a:latin typeface="Calibri" pitchFamily="34" charset="0"/>
              </a:rPr>
              <a:t>αν και μόνο αν περιέχει ένα </a:t>
            </a:r>
            <a:r>
              <a:rPr lang="el-GR" dirty="0" err="1" smtClean="0">
                <a:latin typeface="Calibri" pitchFamily="34" charset="0"/>
              </a:rPr>
              <a:t>υπογράφημα</a:t>
            </a:r>
            <a:r>
              <a:rPr lang="el-GR" dirty="0" smtClean="0">
                <a:latin typeface="Calibri" pitchFamily="34" charset="0"/>
              </a:rPr>
              <a:t> </a:t>
            </a:r>
            <a:r>
              <a:rPr lang="el-GR" dirty="0" err="1" smtClean="0">
                <a:latin typeface="Calibri" pitchFamily="34" charset="0"/>
              </a:rPr>
              <a:t>ομομορφικό</a:t>
            </a:r>
            <a:r>
              <a:rPr lang="el-GR" dirty="0" smtClean="0">
                <a:latin typeface="Calibri" pitchFamily="34" charset="0"/>
              </a:rPr>
              <a:t> με το </a:t>
            </a:r>
            <a:r>
              <a:rPr lang="en-US" dirty="0" smtClean="0">
                <a:latin typeface="Calibri" pitchFamily="34" charset="0"/>
              </a:rPr>
              <a:t>K</a:t>
            </a:r>
            <a:r>
              <a:rPr lang="en-US" baseline="-25000" dirty="0" smtClean="0">
                <a:latin typeface="Calibri" pitchFamily="34" charset="0"/>
              </a:rPr>
              <a:t>3,3</a:t>
            </a:r>
            <a:r>
              <a:rPr lang="en-US" dirty="0" smtClean="0">
                <a:latin typeface="Calibri" pitchFamily="34" charset="0"/>
              </a:rPr>
              <a:t> </a:t>
            </a:r>
            <a:r>
              <a:rPr lang="el-GR" dirty="0" smtClean="0">
                <a:latin typeface="Calibri" pitchFamily="34" charset="0"/>
              </a:rPr>
              <a:t>ή το </a:t>
            </a:r>
            <a:r>
              <a:rPr lang="en-US" dirty="0" smtClean="0">
                <a:latin typeface="Calibri" pitchFamily="34" charset="0"/>
              </a:rPr>
              <a:t>K</a:t>
            </a:r>
            <a:r>
              <a:rPr lang="en-US" baseline="-25000" dirty="0" smtClean="0">
                <a:latin typeface="Calibri" pitchFamily="34" charset="0"/>
              </a:rPr>
              <a:t>5</a:t>
            </a:r>
            <a:endParaRPr lang="en-US" baseline="-25000" dirty="0">
              <a:latin typeface="Calibri" pitchFamily="34" charset="0"/>
            </a:endParaRPr>
          </a:p>
          <a:p>
            <a:pPr marL="82296" indent="0">
              <a:buNone/>
            </a:pPr>
            <a:endParaRPr lang="el-GR" dirty="0"/>
          </a:p>
        </p:txBody>
      </p:sp>
      <p:sp>
        <p:nvSpPr>
          <p:cNvPr id="4" name="Date Placeholder 3"/>
          <p:cNvSpPr>
            <a:spLocks noGrp="1"/>
          </p:cNvSpPr>
          <p:nvPr>
            <p:ph type="dt" sz="half" idx="10"/>
          </p:nvPr>
        </p:nvSpPr>
        <p:spPr/>
        <p:txBody>
          <a:bodyPr/>
          <a:lstStyle/>
          <a:p>
            <a:pPr>
              <a:defRPr/>
            </a:pPr>
            <a:fld id="{BD36E8D9-E952-4DCC-8E88-2983B1E170D8}" type="datetime1">
              <a:rPr lang="el-GR" smtClean="0"/>
              <a:pPr>
                <a:defRPr/>
              </a:pPr>
              <a:t>19/1/2016</a:t>
            </a:fld>
            <a:endParaRPr lang="el-GR"/>
          </a:p>
        </p:txBody>
      </p:sp>
      <p:sp>
        <p:nvSpPr>
          <p:cNvPr id="5" name="Footer Placeholder 4"/>
          <p:cNvSpPr>
            <a:spLocks noGrp="1"/>
          </p:cNvSpPr>
          <p:nvPr>
            <p:ph type="ftr" sz="quarter" idx="11"/>
          </p:nvPr>
        </p:nvSpPr>
        <p:spPr/>
        <p:txBody>
          <a:bodyPr/>
          <a:lstStyle/>
          <a:p>
            <a:pPr>
              <a:defRPr/>
            </a:pPr>
            <a:r>
              <a:rPr lang="el-GR" smtClean="0"/>
              <a:t>Τμήμα Πληροφορικής ΑΠΘ </a:t>
            </a:r>
            <a:endParaRPr lang="el-GR" dirty="0"/>
          </a:p>
        </p:txBody>
      </p:sp>
      <p:sp>
        <p:nvSpPr>
          <p:cNvPr id="6" name="Slide Number Placeholder 5"/>
          <p:cNvSpPr>
            <a:spLocks noGrp="1"/>
          </p:cNvSpPr>
          <p:nvPr>
            <p:ph type="sldNum" sz="quarter" idx="12"/>
          </p:nvPr>
        </p:nvSpPr>
        <p:spPr/>
        <p:txBody>
          <a:bodyPr/>
          <a:lstStyle/>
          <a:p>
            <a:pPr>
              <a:defRPr/>
            </a:pPr>
            <a:fld id="{666BD56B-9FBA-40B2-AD0E-B02E4D7E8D05}" type="slidenum">
              <a:rPr lang="el-GR" smtClean="0"/>
              <a:pPr>
                <a:defRPr/>
              </a:pPr>
              <a:t>30</a:t>
            </a:fld>
            <a:endParaRPr lang="el-GR"/>
          </a:p>
        </p:txBody>
      </p:sp>
    </p:spTree>
    <p:extLst>
      <p:ext uri="{BB962C8B-B14F-4D97-AF65-F5344CB8AC3E}">
        <p14:creationId xmlns:p14="http://schemas.microsoft.com/office/powerpoint/2010/main" val="2792196049"/>
      </p:ext>
    </p:extLst>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Παράδειγμα (10.7.22 άσκηση περίπου)</a:t>
            </a:r>
            <a:endParaRPr lang="el-GR" dirty="0"/>
          </a:p>
        </p:txBody>
      </p:sp>
      <p:sp>
        <p:nvSpPr>
          <p:cNvPr id="4" name="Date Placeholder 3"/>
          <p:cNvSpPr>
            <a:spLocks noGrp="1"/>
          </p:cNvSpPr>
          <p:nvPr>
            <p:ph type="dt" sz="half" idx="10"/>
          </p:nvPr>
        </p:nvSpPr>
        <p:spPr/>
        <p:txBody>
          <a:bodyPr/>
          <a:lstStyle/>
          <a:p>
            <a:pPr>
              <a:defRPr/>
            </a:pPr>
            <a:fld id="{BD36E8D9-E952-4DCC-8E88-2983B1E170D8}" type="datetime1">
              <a:rPr lang="el-GR" smtClean="0"/>
              <a:pPr>
                <a:defRPr/>
              </a:pPr>
              <a:t>19/1/2016</a:t>
            </a:fld>
            <a:endParaRPr lang="el-GR"/>
          </a:p>
        </p:txBody>
      </p:sp>
      <p:sp>
        <p:nvSpPr>
          <p:cNvPr id="5" name="Footer Placeholder 4"/>
          <p:cNvSpPr>
            <a:spLocks noGrp="1"/>
          </p:cNvSpPr>
          <p:nvPr>
            <p:ph type="ftr" sz="quarter" idx="11"/>
          </p:nvPr>
        </p:nvSpPr>
        <p:spPr/>
        <p:txBody>
          <a:bodyPr/>
          <a:lstStyle/>
          <a:p>
            <a:pPr>
              <a:defRPr/>
            </a:pPr>
            <a:r>
              <a:rPr lang="el-GR" smtClean="0"/>
              <a:t>Τμήμα Πληροφορικής ΑΠΘ </a:t>
            </a:r>
            <a:endParaRPr lang="el-GR" dirty="0"/>
          </a:p>
        </p:txBody>
      </p:sp>
      <p:sp>
        <p:nvSpPr>
          <p:cNvPr id="6" name="Slide Number Placeholder 5"/>
          <p:cNvSpPr>
            <a:spLocks noGrp="1"/>
          </p:cNvSpPr>
          <p:nvPr>
            <p:ph type="sldNum" sz="quarter" idx="12"/>
          </p:nvPr>
        </p:nvSpPr>
        <p:spPr/>
        <p:txBody>
          <a:bodyPr/>
          <a:lstStyle/>
          <a:p>
            <a:pPr>
              <a:defRPr/>
            </a:pPr>
            <a:fld id="{666BD56B-9FBA-40B2-AD0E-B02E4D7E8D05}" type="slidenum">
              <a:rPr lang="el-GR" smtClean="0"/>
              <a:pPr>
                <a:defRPr/>
              </a:pPr>
              <a:t>31</a:t>
            </a:fld>
            <a:endParaRPr lang="el-GR"/>
          </a:p>
        </p:txBody>
      </p:sp>
      <p:sp>
        <p:nvSpPr>
          <p:cNvPr id="7" name="Oval 6"/>
          <p:cNvSpPr/>
          <p:nvPr/>
        </p:nvSpPr>
        <p:spPr>
          <a:xfrm>
            <a:off x="1079612" y="278092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t>
            </a:r>
            <a:endParaRPr lang="el-GR" dirty="0"/>
          </a:p>
        </p:txBody>
      </p:sp>
      <p:sp>
        <p:nvSpPr>
          <p:cNvPr id="8" name="Oval 7"/>
          <p:cNvSpPr/>
          <p:nvPr/>
        </p:nvSpPr>
        <p:spPr>
          <a:xfrm>
            <a:off x="1727684" y="220486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Oval 8"/>
          <p:cNvSpPr/>
          <p:nvPr/>
        </p:nvSpPr>
        <p:spPr>
          <a:xfrm>
            <a:off x="2375756" y="155679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endParaRPr lang="el-GR" dirty="0"/>
          </a:p>
        </p:txBody>
      </p:sp>
      <p:sp>
        <p:nvSpPr>
          <p:cNvPr id="10" name="Oval 9"/>
          <p:cNvSpPr/>
          <p:nvPr/>
        </p:nvSpPr>
        <p:spPr>
          <a:xfrm>
            <a:off x="3023828" y="220486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Oval 10"/>
          <p:cNvSpPr/>
          <p:nvPr/>
        </p:nvSpPr>
        <p:spPr>
          <a:xfrm>
            <a:off x="3599892" y="278092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t>
            </a:r>
            <a:endParaRPr lang="el-GR" dirty="0"/>
          </a:p>
        </p:txBody>
      </p:sp>
      <p:sp>
        <p:nvSpPr>
          <p:cNvPr id="12" name="Oval 11"/>
          <p:cNvSpPr/>
          <p:nvPr/>
        </p:nvSpPr>
        <p:spPr>
          <a:xfrm>
            <a:off x="1079612" y="357301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Oval 12"/>
          <p:cNvSpPr/>
          <p:nvPr/>
        </p:nvSpPr>
        <p:spPr>
          <a:xfrm>
            <a:off x="1079612" y="436510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a:t>
            </a:r>
            <a:endParaRPr lang="el-GR" dirty="0"/>
          </a:p>
        </p:txBody>
      </p:sp>
      <p:sp>
        <p:nvSpPr>
          <p:cNvPr id="14" name="Oval 13"/>
          <p:cNvSpPr/>
          <p:nvPr/>
        </p:nvSpPr>
        <p:spPr>
          <a:xfrm>
            <a:off x="3599892" y="357301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Oval 14"/>
          <p:cNvSpPr/>
          <p:nvPr/>
        </p:nvSpPr>
        <p:spPr>
          <a:xfrm>
            <a:off x="3599892" y="436510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l-GR" dirty="0"/>
          </a:p>
        </p:txBody>
      </p:sp>
      <p:sp>
        <p:nvSpPr>
          <p:cNvPr id="16" name="Oval 15"/>
          <p:cNvSpPr/>
          <p:nvPr/>
        </p:nvSpPr>
        <p:spPr>
          <a:xfrm>
            <a:off x="1727684" y="508518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 name="Oval 16"/>
          <p:cNvSpPr/>
          <p:nvPr/>
        </p:nvSpPr>
        <p:spPr>
          <a:xfrm>
            <a:off x="3023828" y="508518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 name="Oval 17"/>
          <p:cNvSpPr/>
          <p:nvPr/>
        </p:nvSpPr>
        <p:spPr>
          <a:xfrm>
            <a:off x="2375756" y="573325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l-GR" dirty="0"/>
          </a:p>
        </p:txBody>
      </p:sp>
      <p:sp>
        <p:nvSpPr>
          <p:cNvPr id="19" name="Oval 18"/>
          <p:cNvSpPr/>
          <p:nvPr/>
        </p:nvSpPr>
        <p:spPr>
          <a:xfrm>
            <a:off x="5472100" y="35147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0" name="Oval 19"/>
          <p:cNvSpPr/>
          <p:nvPr/>
        </p:nvSpPr>
        <p:spPr>
          <a:xfrm>
            <a:off x="5488068" y="43616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22" name="Straight Connector 21"/>
          <p:cNvCxnSpPr>
            <a:stCxn id="9" idx="4"/>
            <a:endCxn id="18" idx="0"/>
          </p:cNvCxnSpPr>
          <p:nvPr/>
        </p:nvCxnSpPr>
        <p:spPr>
          <a:xfrm>
            <a:off x="2519772" y="1844824"/>
            <a:ext cx="0" cy="3888432"/>
          </a:xfrm>
          <a:prstGeom prst="line">
            <a:avLst/>
          </a:prstGeom>
          <a:ln w="28575">
            <a:solidFill>
              <a:srgbClr val="993366"/>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9" idx="5"/>
            <a:endCxn id="10" idx="1"/>
          </p:cNvCxnSpPr>
          <p:nvPr/>
        </p:nvCxnSpPr>
        <p:spPr>
          <a:xfrm>
            <a:off x="2621607" y="1802643"/>
            <a:ext cx="444402" cy="444402"/>
          </a:xfrm>
          <a:prstGeom prst="line">
            <a:avLst/>
          </a:prstGeom>
          <a:ln w="28575">
            <a:solidFill>
              <a:srgbClr val="993366"/>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1" idx="1"/>
            <a:endCxn id="10" idx="5"/>
          </p:cNvCxnSpPr>
          <p:nvPr/>
        </p:nvCxnSpPr>
        <p:spPr>
          <a:xfrm flipH="1" flipV="1">
            <a:off x="3269679" y="2450715"/>
            <a:ext cx="372394" cy="372394"/>
          </a:xfrm>
          <a:prstGeom prst="line">
            <a:avLst/>
          </a:prstGeom>
          <a:ln w="28575">
            <a:solidFill>
              <a:srgbClr val="993366"/>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1" idx="4"/>
            <a:endCxn id="14" idx="0"/>
          </p:cNvCxnSpPr>
          <p:nvPr/>
        </p:nvCxnSpPr>
        <p:spPr>
          <a:xfrm>
            <a:off x="3743908" y="3068960"/>
            <a:ext cx="0" cy="504056"/>
          </a:xfrm>
          <a:prstGeom prst="line">
            <a:avLst/>
          </a:prstGeom>
          <a:ln w="28575">
            <a:solidFill>
              <a:srgbClr val="993366"/>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14" idx="4"/>
            <a:endCxn id="15" idx="0"/>
          </p:cNvCxnSpPr>
          <p:nvPr/>
        </p:nvCxnSpPr>
        <p:spPr>
          <a:xfrm>
            <a:off x="3743908" y="3861048"/>
            <a:ext cx="0" cy="504056"/>
          </a:xfrm>
          <a:prstGeom prst="line">
            <a:avLst/>
          </a:prstGeom>
          <a:ln w="28575">
            <a:solidFill>
              <a:srgbClr val="993366"/>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17" idx="7"/>
            <a:endCxn id="15" idx="3"/>
          </p:cNvCxnSpPr>
          <p:nvPr/>
        </p:nvCxnSpPr>
        <p:spPr>
          <a:xfrm flipV="1">
            <a:off x="3269679" y="4610955"/>
            <a:ext cx="372394" cy="516410"/>
          </a:xfrm>
          <a:prstGeom prst="line">
            <a:avLst/>
          </a:prstGeom>
          <a:ln w="28575">
            <a:solidFill>
              <a:srgbClr val="993366"/>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18" idx="7"/>
            <a:endCxn id="17" idx="3"/>
          </p:cNvCxnSpPr>
          <p:nvPr/>
        </p:nvCxnSpPr>
        <p:spPr>
          <a:xfrm flipV="1">
            <a:off x="2621607" y="5331035"/>
            <a:ext cx="444402" cy="444402"/>
          </a:xfrm>
          <a:prstGeom prst="line">
            <a:avLst/>
          </a:prstGeom>
          <a:ln w="28575">
            <a:solidFill>
              <a:srgbClr val="993366"/>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16" idx="5"/>
            <a:endCxn id="18" idx="1"/>
          </p:cNvCxnSpPr>
          <p:nvPr/>
        </p:nvCxnSpPr>
        <p:spPr>
          <a:xfrm>
            <a:off x="1973535" y="5331035"/>
            <a:ext cx="444402" cy="444402"/>
          </a:xfrm>
          <a:prstGeom prst="line">
            <a:avLst/>
          </a:prstGeom>
          <a:ln w="28575">
            <a:solidFill>
              <a:srgbClr val="993366"/>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13" idx="5"/>
            <a:endCxn id="16" idx="1"/>
          </p:cNvCxnSpPr>
          <p:nvPr/>
        </p:nvCxnSpPr>
        <p:spPr>
          <a:xfrm>
            <a:off x="1325463" y="4610955"/>
            <a:ext cx="444402" cy="516410"/>
          </a:xfrm>
          <a:prstGeom prst="line">
            <a:avLst/>
          </a:prstGeom>
          <a:ln w="28575">
            <a:solidFill>
              <a:srgbClr val="993366"/>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12" idx="4"/>
            <a:endCxn id="13" idx="0"/>
          </p:cNvCxnSpPr>
          <p:nvPr/>
        </p:nvCxnSpPr>
        <p:spPr>
          <a:xfrm>
            <a:off x="1223628" y="3861048"/>
            <a:ext cx="0" cy="504056"/>
          </a:xfrm>
          <a:prstGeom prst="line">
            <a:avLst/>
          </a:prstGeom>
          <a:ln w="28575">
            <a:solidFill>
              <a:srgbClr val="993366"/>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7" idx="4"/>
            <a:endCxn id="12" idx="0"/>
          </p:cNvCxnSpPr>
          <p:nvPr/>
        </p:nvCxnSpPr>
        <p:spPr>
          <a:xfrm>
            <a:off x="1223628" y="3068960"/>
            <a:ext cx="0" cy="504056"/>
          </a:xfrm>
          <a:prstGeom prst="line">
            <a:avLst/>
          </a:prstGeom>
          <a:ln w="28575">
            <a:solidFill>
              <a:srgbClr val="993366"/>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8" idx="3"/>
            <a:endCxn id="7" idx="7"/>
          </p:cNvCxnSpPr>
          <p:nvPr/>
        </p:nvCxnSpPr>
        <p:spPr>
          <a:xfrm flipH="1">
            <a:off x="1325463" y="2450715"/>
            <a:ext cx="444402" cy="372394"/>
          </a:xfrm>
          <a:prstGeom prst="line">
            <a:avLst/>
          </a:prstGeom>
          <a:ln w="28575">
            <a:solidFill>
              <a:srgbClr val="993366"/>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9" idx="3"/>
            <a:endCxn id="8" idx="7"/>
          </p:cNvCxnSpPr>
          <p:nvPr/>
        </p:nvCxnSpPr>
        <p:spPr>
          <a:xfrm flipH="1">
            <a:off x="1973535" y="1802643"/>
            <a:ext cx="444402" cy="444402"/>
          </a:xfrm>
          <a:prstGeom prst="line">
            <a:avLst/>
          </a:prstGeom>
          <a:ln w="28575">
            <a:solidFill>
              <a:srgbClr val="993366"/>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7" idx="5"/>
            <a:endCxn id="15" idx="1"/>
          </p:cNvCxnSpPr>
          <p:nvPr/>
        </p:nvCxnSpPr>
        <p:spPr>
          <a:xfrm>
            <a:off x="1325463" y="3026779"/>
            <a:ext cx="2316610" cy="1380506"/>
          </a:xfrm>
          <a:prstGeom prst="line">
            <a:avLst/>
          </a:prstGeom>
          <a:ln w="28575">
            <a:solidFill>
              <a:srgbClr val="993366"/>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a:stCxn id="13" idx="7"/>
            <a:endCxn id="11" idx="3"/>
          </p:cNvCxnSpPr>
          <p:nvPr/>
        </p:nvCxnSpPr>
        <p:spPr>
          <a:xfrm flipV="1">
            <a:off x="1325463" y="3026779"/>
            <a:ext cx="2316610" cy="1380506"/>
          </a:xfrm>
          <a:prstGeom prst="line">
            <a:avLst/>
          </a:prstGeom>
          <a:ln w="28575">
            <a:solidFill>
              <a:srgbClr val="993366"/>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20" idx="2"/>
            <a:endCxn id="15" idx="6"/>
          </p:cNvCxnSpPr>
          <p:nvPr/>
        </p:nvCxnSpPr>
        <p:spPr>
          <a:xfrm flipH="1">
            <a:off x="3887924" y="4505696"/>
            <a:ext cx="1600144" cy="3424"/>
          </a:xfrm>
          <a:prstGeom prst="line">
            <a:avLst/>
          </a:prstGeom>
          <a:ln w="28575">
            <a:solidFill>
              <a:srgbClr val="993366"/>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a:stCxn id="19" idx="2"/>
            <a:endCxn id="14" idx="6"/>
          </p:cNvCxnSpPr>
          <p:nvPr/>
        </p:nvCxnSpPr>
        <p:spPr>
          <a:xfrm flipH="1">
            <a:off x="3887924" y="3658760"/>
            <a:ext cx="1584176" cy="58272"/>
          </a:xfrm>
          <a:prstGeom prst="line">
            <a:avLst/>
          </a:prstGeom>
          <a:ln w="28575">
            <a:solidFill>
              <a:srgbClr val="993366"/>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19" idx="4"/>
            <a:endCxn id="20" idx="0"/>
          </p:cNvCxnSpPr>
          <p:nvPr/>
        </p:nvCxnSpPr>
        <p:spPr>
          <a:xfrm>
            <a:off x="5616116" y="3802776"/>
            <a:ext cx="15968" cy="558904"/>
          </a:xfrm>
          <a:prstGeom prst="line">
            <a:avLst/>
          </a:prstGeom>
          <a:ln w="28575">
            <a:solidFill>
              <a:srgbClr val="993366"/>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a:stCxn id="11" idx="5"/>
            <a:endCxn id="19" idx="1"/>
          </p:cNvCxnSpPr>
          <p:nvPr/>
        </p:nvCxnSpPr>
        <p:spPr>
          <a:xfrm>
            <a:off x="3845743" y="3026779"/>
            <a:ext cx="1668538" cy="530146"/>
          </a:xfrm>
          <a:prstGeom prst="line">
            <a:avLst/>
          </a:prstGeom>
          <a:ln w="28575">
            <a:solidFill>
              <a:srgbClr val="993366"/>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a:stCxn id="14" idx="5"/>
            <a:endCxn id="20" idx="1"/>
          </p:cNvCxnSpPr>
          <p:nvPr/>
        </p:nvCxnSpPr>
        <p:spPr>
          <a:xfrm>
            <a:off x="3845743" y="3818867"/>
            <a:ext cx="1684506" cy="584994"/>
          </a:xfrm>
          <a:prstGeom prst="line">
            <a:avLst/>
          </a:prstGeom>
          <a:ln w="28575">
            <a:solidFill>
              <a:srgbClr val="993366"/>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a:stCxn id="9" idx="5"/>
            <a:endCxn id="11" idx="1"/>
          </p:cNvCxnSpPr>
          <p:nvPr/>
        </p:nvCxnSpPr>
        <p:spPr>
          <a:xfrm>
            <a:off x="2621607" y="1802643"/>
            <a:ext cx="1020466" cy="1020466"/>
          </a:xfrm>
          <a:prstGeom prst="line">
            <a:avLst/>
          </a:prstGeom>
          <a:ln w="2857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a:stCxn id="7" idx="4"/>
            <a:endCxn id="13" idx="0"/>
          </p:cNvCxnSpPr>
          <p:nvPr/>
        </p:nvCxnSpPr>
        <p:spPr>
          <a:xfrm>
            <a:off x="1223628" y="3068960"/>
            <a:ext cx="0" cy="1296144"/>
          </a:xfrm>
          <a:prstGeom prst="line">
            <a:avLst/>
          </a:prstGeom>
          <a:ln w="2857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a:stCxn id="11" idx="4"/>
            <a:endCxn id="15" idx="0"/>
          </p:cNvCxnSpPr>
          <p:nvPr/>
        </p:nvCxnSpPr>
        <p:spPr>
          <a:xfrm>
            <a:off x="3743908" y="3068960"/>
            <a:ext cx="0" cy="1296144"/>
          </a:xfrm>
          <a:prstGeom prst="line">
            <a:avLst/>
          </a:prstGeom>
          <a:ln w="2857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a:stCxn id="15" idx="3"/>
            <a:endCxn id="18" idx="7"/>
          </p:cNvCxnSpPr>
          <p:nvPr/>
        </p:nvCxnSpPr>
        <p:spPr>
          <a:xfrm flipH="1">
            <a:off x="2621607" y="4610955"/>
            <a:ext cx="1020466" cy="1164482"/>
          </a:xfrm>
          <a:prstGeom prst="line">
            <a:avLst/>
          </a:prstGeom>
          <a:ln w="2857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a:stCxn id="13" idx="5"/>
            <a:endCxn id="18" idx="1"/>
          </p:cNvCxnSpPr>
          <p:nvPr/>
        </p:nvCxnSpPr>
        <p:spPr>
          <a:xfrm>
            <a:off x="1325463" y="4610955"/>
            <a:ext cx="1092474" cy="1164482"/>
          </a:xfrm>
          <a:prstGeom prst="line">
            <a:avLst/>
          </a:prstGeom>
          <a:ln w="2857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a:stCxn id="9" idx="3"/>
            <a:endCxn id="7" idx="7"/>
          </p:cNvCxnSpPr>
          <p:nvPr/>
        </p:nvCxnSpPr>
        <p:spPr>
          <a:xfrm flipH="1">
            <a:off x="1325463" y="1802643"/>
            <a:ext cx="1092474" cy="1020466"/>
          </a:xfrm>
          <a:prstGeom prst="line">
            <a:avLst/>
          </a:prstGeom>
          <a:ln w="2857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101" name="Right Arrow 100"/>
          <p:cNvSpPr/>
          <p:nvPr/>
        </p:nvSpPr>
        <p:spPr>
          <a:xfrm>
            <a:off x="4211960" y="3514744"/>
            <a:ext cx="936104" cy="598332"/>
          </a:xfrm>
          <a:prstGeom prst="rightArrow">
            <a:avLst/>
          </a:prstGeom>
          <a:solidFill>
            <a:schemeClr val="accent2"/>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137" name="Group 136"/>
          <p:cNvGrpSpPr/>
          <p:nvPr/>
        </p:nvGrpSpPr>
        <p:grpSpPr>
          <a:xfrm>
            <a:off x="6084168" y="2738747"/>
            <a:ext cx="2105712" cy="1622933"/>
            <a:chOff x="6084168" y="2738747"/>
            <a:chExt cx="2105712" cy="1622933"/>
          </a:xfrm>
        </p:grpSpPr>
        <p:sp>
          <p:nvSpPr>
            <p:cNvPr id="102" name="Oval 101"/>
            <p:cNvSpPr/>
            <p:nvPr/>
          </p:nvSpPr>
          <p:spPr>
            <a:xfrm>
              <a:off x="6084168" y="274257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endParaRPr lang="el-GR" dirty="0"/>
            </a:p>
          </p:txBody>
        </p:sp>
        <p:sp>
          <p:nvSpPr>
            <p:cNvPr id="103" name="Oval 102"/>
            <p:cNvSpPr/>
            <p:nvPr/>
          </p:nvSpPr>
          <p:spPr>
            <a:xfrm>
              <a:off x="7004232" y="274257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a:t>
              </a:r>
              <a:endParaRPr lang="el-GR" dirty="0"/>
            </a:p>
          </p:txBody>
        </p:sp>
        <p:sp>
          <p:nvSpPr>
            <p:cNvPr id="104" name="Oval 103"/>
            <p:cNvSpPr/>
            <p:nvPr/>
          </p:nvSpPr>
          <p:spPr>
            <a:xfrm>
              <a:off x="7893464" y="273874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l-GR" dirty="0"/>
            </a:p>
          </p:txBody>
        </p:sp>
        <p:sp>
          <p:nvSpPr>
            <p:cNvPr id="105" name="Oval 104"/>
            <p:cNvSpPr/>
            <p:nvPr/>
          </p:nvSpPr>
          <p:spPr>
            <a:xfrm>
              <a:off x="6092552" y="40736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t>
              </a:r>
              <a:endParaRPr lang="el-GR" dirty="0"/>
            </a:p>
          </p:txBody>
        </p:sp>
        <p:sp>
          <p:nvSpPr>
            <p:cNvPr id="106" name="Oval 105"/>
            <p:cNvSpPr/>
            <p:nvPr/>
          </p:nvSpPr>
          <p:spPr>
            <a:xfrm>
              <a:off x="7012616" y="40736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t>
              </a:r>
              <a:endParaRPr lang="el-GR" dirty="0"/>
            </a:p>
          </p:txBody>
        </p:sp>
        <p:sp>
          <p:nvSpPr>
            <p:cNvPr id="107" name="Oval 106"/>
            <p:cNvSpPr/>
            <p:nvPr/>
          </p:nvSpPr>
          <p:spPr>
            <a:xfrm>
              <a:off x="7901848" y="406981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l-GR" dirty="0"/>
            </a:p>
          </p:txBody>
        </p:sp>
        <p:cxnSp>
          <p:nvCxnSpPr>
            <p:cNvPr id="108" name="Straight Connector 107"/>
            <p:cNvCxnSpPr>
              <a:stCxn id="102" idx="4"/>
              <a:endCxn id="106" idx="0"/>
            </p:cNvCxnSpPr>
            <p:nvPr/>
          </p:nvCxnSpPr>
          <p:spPr>
            <a:xfrm>
              <a:off x="6228184" y="3030611"/>
              <a:ext cx="928448" cy="1043037"/>
            </a:xfrm>
            <a:prstGeom prst="line">
              <a:avLst/>
            </a:prstGeom>
            <a:ln w="2857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a:stCxn id="102" idx="4"/>
              <a:endCxn id="105" idx="0"/>
            </p:cNvCxnSpPr>
            <p:nvPr/>
          </p:nvCxnSpPr>
          <p:spPr>
            <a:xfrm>
              <a:off x="6228184" y="3030611"/>
              <a:ext cx="8384" cy="1043037"/>
            </a:xfrm>
            <a:prstGeom prst="line">
              <a:avLst/>
            </a:prstGeom>
            <a:ln w="2857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a:stCxn id="102" idx="4"/>
              <a:endCxn id="107" idx="0"/>
            </p:cNvCxnSpPr>
            <p:nvPr/>
          </p:nvCxnSpPr>
          <p:spPr>
            <a:xfrm>
              <a:off x="6228184" y="3030611"/>
              <a:ext cx="1817680" cy="1039205"/>
            </a:xfrm>
            <a:prstGeom prst="line">
              <a:avLst/>
            </a:prstGeom>
            <a:ln w="28575">
              <a:solidFill>
                <a:srgbClr val="993366"/>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stCxn id="103" idx="4"/>
              <a:endCxn id="106" idx="0"/>
            </p:cNvCxnSpPr>
            <p:nvPr/>
          </p:nvCxnSpPr>
          <p:spPr>
            <a:xfrm>
              <a:off x="7148248" y="3030611"/>
              <a:ext cx="8384" cy="1043037"/>
            </a:xfrm>
            <a:prstGeom prst="line">
              <a:avLst/>
            </a:prstGeom>
            <a:ln w="28575">
              <a:solidFill>
                <a:srgbClr val="993366"/>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a:stCxn id="105" idx="0"/>
              <a:endCxn id="104" idx="4"/>
            </p:cNvCxnSpPr>
            <p:nvPr/>
          </p:nvCxnSpPr>
          <p:spPr>
            <a:xfrm flipV="1">
              <a:off x="6236568" y="3026779"/>
              <a:ext cx="1800912" cy="1046869"/>
            </a:xfrm>
            <a:prstGeom prst="line">
              <a:avLst/>
            </a:prstGeom>
            <a:ln w="28575">
              <a:solidFill>
                <a:srgbClr val="993366"/>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a:stCxn id="104" idx="4"/>
              <a:endCxn id="107" idx="0"/>
            </p:cNvCxnSpPr>
            <p:nvPr/>
          </p:nvCxnSpPr>
          <p:spPr>
            <a:xfrm>
              <a:off x="8037480" y="3026779"/>
              <a:ext cx="8384" cy="1043037"/>
            </a:xfrm>
            <a:prstGeom prst="line">
              <a:avLst/>
            </a:prstGeom>
            <a:ln w="2857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a:stCxn id="104" idx="4"/>
              <a:endCxn id="106" idx="0"/>
            </p:cNvCxnSpPr>
            <p:nvPr/>
          </p:nvCxnSpPr>
          <p:spPr>
            <a:xfrm flipH="1">
              <a:off x="7156632" y="3026779"/>
              <a:ext cx="880848" cy="1046869"/>
            </a:xfrm>
            <a:prstGeom prst="line">
              <a:avLst/>
            </a:prstGeom>
            <a:ln w="2857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a:stCxn id="103" idx="4"/>
              <a:endCxn id="105" idx="0"/>
            </p:cNvCxnSpPr>
            <p:nvPr/>
          </p:nvCxnSpPr>
          <p:spPr>
            <a:xfrm flipH="1">
              <a:off x="6236568" y="3030611"/>
              <a:ext cx="911680" cy="1043037"/>
            </a:xfrm>
            <a:prstGeom prst="line">
              <a:avLst/>
            </a:prstGeom>
            <a:ln w="2857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a:stCxn id="103" idx="4"/>
              <a:endCxn id="107" idx="0"/>
            </p:cNvCxnSpPr>
            <p:nvPr/>
          </p:nvCxnSpPr>
          <p:spPr>
            <a:xfrm>
              <a:off x="7148248" y="3030611"/>
              <a:ext cx="897616" cy="1039205"/>
            </a:xfrm>
            <a:prstGeom prst="line">
              <a:avLst/>
            </a:prstGeom>
            <a:ln w="2857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82229491"/>
      </p:ext>
    </p:extLst>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9"/>
                                        </p:tgtEl>
                                      </p:cBhvr>
                                    </p:animEffect>
                                    <p:set>
                                      <p:cBhvr>
                                        <p:cTn id="7" dur="1" fill="hold">
                                          <p:stCondLst>
                                            <p:cond delay="499"/>
                                          </p:stCondLst>
                                        </p:cTn>
                                        <p:tgtEl>
                                          <p:spTgt spid="19"/>
                                        </p:tgtEl>
                                        <p:attrNameLst>
                                          <p:attrName>style.visibility</p:attrName>
                                        </p:attrNameLst>
                                      </p:cBhvr>
                                      <p:to>
                                        <p:strVal val="hidden"/>
                                      </p:to>
                                    </p:set>
                                  </p:childTnLst>
                                </p:cTn>
                              </p:par>
                            </p:childTnLst>
                          </p:cTn>
                        </p:par>
                        <p:par>
                          <p:cTn id="8" fill="hold">
                            <p:stCondLst>
                              <p:cond delay="500"/>
                            </p:stCondLst>
                            <p:childTnLst>
                              <p:par>
                                <p:cTn id="9" presetID="10" presetClass="exit" presetSubtype="0" fill="hold" nodeType="afterEffect">
                                  <p:stCondLst>
                                    <p:cond delay="0"/>
                                  </p:stCondLst>
                                  <p:childTnLst>
                                    <p:animEffect transition="out" filter="fade">
                                      <p:cBhvr>
                                        <p:cTn id="10" dur="500"/>
                                        <p:tgtEl>
                                          <p:spTgt spid="77"/>
                                        </p:tgtEl>
                                      </p:cBhvr>
                                    </p:animEffect>
                                    <p:set>
                                      <p:cBhvr>
                                        <p:cTn id="11" dur="1" fill="hold">
                                          <p:stCondLst>
                                            <p:cond delay="499"/>
                                          </p:stCondLst>
                                        </p:cTn>
                                        <p:tgtEl>
                                          <p:spTgt spid="77"/>
                                        </p:tgtEl>
                                        <p:attrNameLst>
                                          <p:attrName>style.visibility</p:attrName>
                                        </p:attrNameLst>
                                      </p:cBhvr>
                                      <p:to>
                                        <p:strVal val="hidden"/>
                                      </p:to>
                                    </p:set>
                                  </p:childTnLst>
                                </p:cTn>
                              </p:par>
                            </p:childTnLst>
                          </p:cTn>
                        </p:par>
                        <p:par>
                          <p:cTn id="12" fill="hold">
                            <p:stCondLst>
                              <p:cond delay="1000"/>
                            </p:stCondLst>
                            <p:childTnLst>
                              <p:par>
                                <p:cTn id="13" presetID="10" presetClass="exit" presetSubtype="0" fill="hold" nodeType="afterEffect">
                                  <p:stCondLst>
                                    <p:cond delay="0"/>
                                  </p:stCondLst>
                                  <p:childTnLst>
                                    <p:animEffect transition="out" filter="fade">
                                      <p:cBhvr>
                                        <p:cTn id="14" dur="500"/>
                                        <p:tgtEl>
                                          <p:spTgt spid="70"/>
                                        </p:tgtEl>
                                      </p:cBhvr>
                                    </p:animEffect>
                                    <p:set>
                                      <p:cBhvr>
                                        <p:cTn id="15" dur="1" fill="hold">
                                          <p:stCondLst>
                                            <p:cond delay="499"/>
                                          </p:stCondLst>
                                        </p:cTn>
                                        <p:tgtEl>
                                          <p:spTgt spid="70"/>
                                        </p:tgtEl>
                                        <p:attrNameLst>
                                          <p:attrName>style.visibility</p:attrName>
                                        </p:attrNameLst>
                                      </p:cBhvr>
                                      <p:to>
                                        <p:strVal val="hidden"/>
                                      </p:to>
                                    </p:set>
                                  </p:childTnLst>
                                </p:cTn>
                              </p:par>
                            </p:childTnLst>
                          </p:cTn>
                        </p:par>
                        <p:par>
                          <p:cTn id="16" fill="hold">
                            <p:stCondLst>
                              <p:cond delay="1500"/>
                            </p:stCondLst>
                            <p:childTnLst>
                              <p:par>
                                <p:cTn id="17" presetID="10" presetClass="exit" presetSubtype="0" fill="hold" nodeType="afterEffect">
                                  <p:stCondLst>
                                    <p:cond delay="0"/>
                                  </p:stCondLst>
                                  <p:childTnLst>
                                    <p:animEffect transition="out" filter="fade">
                                      <p:cBhvr>
                                        <p:cTn id="18" dur="500"/>
                                        <p:tgtEl>
                                          <p:spTgt spid="74"/>
                                        </p:tgtEl>
                                      </p:cBhvr>
                                    </p:animEffect>
                                    <p:set>
                                      <p:cBhvr>
                                        <p:cTn id="19" dur="1" fill="hold">
                                          <p:stCondLst>
                                            <p:cond delay="499"/>
                                          </p:stCondLst>
                                        </p:cTn>
                                        <p:tgtEl>
                                          <p:spTgt spid="74"/>
                                        </p:tgtEl>
                                        <p:attrNameLst>
                                          <p:attrName>style.visibility</p:attrName>
                                        </p:attrNameLst>
                                      </p:cBhvr>
                                      <p:to>
                                        <p:strVal val="hidden"/>
                                      </p:to>
                                    </p:set>
                                  </p:childTnLst>
                                </p:cTn>
                              </p:par>
                            </p:childTnLst>
                          </p:cTn>
                        </p:par>
                        <p:par>
                          <p:cTn id="20" fill="hold">
                            <p:stCondLst>
                              <p:cond delay="2000"/>
                            </p:stCondLst>
                            <p:childTnLst>
                              <p:par>
                                <p:cTn id="21" presetID="10" presetClass="exit" presetSubtype="0" fill="hold" grpId="0" nodeType="afterEffect">
                                  <p:stCondLst>
                                    <p:cond delay="0"/>
                                  </p:stCondLst>
                                  <p:childTnLst>
                                    <p:animEffect transition="out" filter="fade">
                                      <p:cBhvr>
                                        <p:cTn id="22" dur="500"/>
                                        <p:tgtEl>
                                          <p:spTgt spid="20"/>
                                        </p:tgtEl>
                                      </p:cBhvr>
                                    </p:animEffect>
                                    <p:set>
                                      <p:cBhvr>
                                        <p:cTn id="23" dur="1" fill="hold">
                                          <p:stCondLst>
                                            <p:cond delay="499"/>
                                          </p:stCondLst>
                                        </p:cTn>
                                        <p:tgtEl>
                                          <p:spTgt spid="20"/>
                                        </p:tgtEl>
                                        <p:attrNameLst>
                                          <p:attrName>style.visibility</p:attrName>
                                        </p:attrNameLst>
                                      </p:cBhvr>
                                      <p:to>
                                        <p:strVal val="hidden"/>
                                      </p:to>
                                    </p:set>
                                  </p:childTnLst>
                                </p:cTn>
                              </p:par>
                            </p:childTnLst>
                          </p:cTn>
                        </p:par>
                        <p:par>
                          <p:cTn id="24" fill="hold">
                            <p:stCondLst>
                              <p:cond delay="2500"/>
                            </p:stCondLst>
                            <p:childTnLst>
                              <p:par>
                                <p:cTn id="25" presetID="10" presetClass="exit" presetSubtype="0" fill="hold" nodeType="afterEffect">
                                  <p:stCondLst>
                                    <p:cond delay="0"/>
                                  </p:stCondLst>
                                  <p:childTnLst>
                                    <p:animEffect transition="out" filter="fade">
                                      <p:cBhvr>
                                        <p:cTn id="26" dur="500"/>
                                        <p:tgtEl>
                                          <p:spTgt spid="80"/>
                                        </p:tgtEl>
                                      </p:cBhvr>
                                    </p:animEffect>
                                    <p:set>
                                      <p:cBhvr>
                                        <p:cTn id="27" dur="1" fill="hold">
                                          <p:stCondLst>
                                            <p:cond delay="499"/>
                                          </p:stCondLst>
                                        </p:cTn>
                                        <p:tgtEl>
                                          <p:spTgt spid="80"/>
                                        </p:tgtEl>
                                        <p:attrNameLst>
                                          <p:attrName>style.visibility</p:attrName>
                                        </p:attrNameLst>
                                      </p:cBhvr>
                                      <p:to>
                                        <p:strVal val="hidden"/>
                                      </p:to>
                                    </p:set>
                                  </p:childTnLst>
                                </p:cTn>
                              </p:par>
                            </p:childTnLst>
                          </p:cTn>
                        </p:par>
                        <p:par>
                          <p:cTn id="28" fill="hold">
                            <p:stCondLst>
                              <p:cond delay="3000"/>
                            </p:stCondLst>
                            <p:childTnLst>
                              <p:par>
                                <p:cTn id="29" presetID="10" presetClass="exit" presetSubtype="0" fill="hold" nodeType="afterEffect">
                                  <p:stCondLst>
                                    <p:cond delay="0"/>
                                  </p:stCondLst>
                                  <p:childTnLst>
                                    <p:animEffect transition="out" filter="fade">
                                      <p:cBhvr>
                                        <p:cTn id="30" dur="500"/>
                                        <p:tgtEl>
                                          <p:spTgt spid="66"/>
                                        </p:tgtEl>
                                      </p:cBhvr>
                                    </p:animEffect>
                                    <p:set>
                                      <p:cBhvr>
                                        <p:cTn id="31" dur="1" fill="hold">
                                          <p:stCondLst>
                                            <p:cond delay="499"/>
                                          </p:stCondLst>
                                        </p:cTn>
                                        <p:tgtEl>
                                          <p:spTgt spid="66"/>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0" nodeType="clickEffect">
                                  <p:stCondLst>
                                    <p:cond delay="0"/>
                                  </p:stCondLst>
                                  <p:childTnLst>
                                    <p:animEffect transition="out" filter="fade">
                                      <p:cBhvr>
                                        <p:cTn id="35" dur="500"/>
                                        <p:tgtEl>
                                          <p:spTgt spid="12"/>
                                        </p:tgtEl>
                                      </p:cBhvr>
                                    </p:animEffect>
                                    <p:set>
                                      <p:cBhvr>
                                        <p:cTn id="36" dur="1" fill="hold">
                                          <p:stCondLst>
                                            <p:cond delay="499"/>
                                          </p:stCondLst>
                                        </p:cTn>
                                        <p:tgtEl>
                                          <p:spTgt spid="12"/>
                                        </p:tgtEl>
                                        <p:attrNameLst>
                                          <p:attrName>style.visibility</p:attrName>
                                        </p:attrNameLst>
                                      </p:cBhvr>
                                      <p:to>
                                        <p:strVal val="hidden"/>
                                      </p:to>
                                    </p:set>
                                  </p:childTnLst>
                                </p:cTn>
                              </p:par>
                            </p:childTnLst>
                          </p:cTn>
                        </p:par>
                        <p:par>
                          <p:cTn id="37" fill="hold">
                            <p:stCondLst>
                              <p:cond delay="500"/>
                            </p:stCondLst>
                            <p:childTnLst>
                              <p:par>
                                <p:cTn id="38" presetID="10" presetClass="exit" presetSubtype="0" fill="hold" nodeType="afterEffect">
                                  <p:stCondLst>
                                    <p:cond delay="0"/>
                                  </p:stCondLst>
                                  <p:childTnLst>
                                    <p:animEffect transition="out" filter="fade">
                                      <p:cBhvr>
                                        <p:cTn id="39" dur="500"/>
                                        <p:tgtEl>
                                          <p:spTgt spid="50"/>
                                        </p:tgtEl>
                                      </p:cBhvr>
                                    </p:animEffect>
                                    <p:set>
                                      <p:cBhvr>
                                        <p:cTn id="40" dur="1" fill="hold">
                                          <p:stCondLst>
                                            <p:cond delay="499"/>
                                          </p:stCondLst>
                                        </p:cTn>
                                        <p:tgtEl>
                                          <p:spTgt spid="50"/>
                                        </p:tgtEl>
                                        <p:attrNameLst>
                                          <p:attrName>style.visibility</p:attrName>
                                        </p:attrNameLst>
                                      </p:cBhvr>
                                      <p:to>
                                        <p:strVal val="hidden"/>
                                      </p:to>
                                    </p:set>
                                  </p:childTnLst>
                                </p:cTn>
                              </p:par>
                            </p:childTnLst>
                          </p:cTn>
                        </p:par>
                        <p:par>
                          <p:cTn id="41" fill="hold">
                            <p:stCondLst>
                              <p:cond delay="1000"/>
                            </p:stCondLst>
                            <p:childTnLst>
                              <p:par>
                                <p:cTn id="42" presetID="10" presetClass="exit" presetSubtype="0" fill="hold" nodeType="afterEffect">
                                  <p:stCondLst>
                                    <p:cond delay="0"/>
                                  </p:stCondLst>
                                  <p:childTnLst>
                                    <p:animEffect transition="out" filter="fade">
                                      <p:cBhvr>
                                        <p:cTn id="43" dur="500"/>
                                        <p:tgtEl>
                                          <p:spTgt spid="47"/>
                                        </p:tgtEl>
                                      </p:cBhvr>
                                    </p:animEffect>
                                    <p:set>
                                      <p:cBhvr>
                                        <p:cTn id="44" dur="1" fill="hold">
                                          <p:stCondLst>
                                            <p:cond delay="499"/>
                                          </p:stCondLst>
                                        </p:cTn>
                                        <p:tgtEl>
                                          <p:spTgt spid="47"/>
                                        </p:tgtEl>
                                        <p:attrNameLst>
                                          <p:attrName>style.visibility</p:attrName>
                                        </p:attrNameLst>
                                      </p:cBhvr>
                                      <p:to>
                                        <p:strVal val="hidden"/>
                                      </p:to>
                                    </p:set>
                                  </p:childTnLst>
                                </p:cTn>
                              </p:par>
                            </p:childTnLst>
                          </p:cTn>
                        </p:par>
                        <p:par>
                          <p:cTn id="45" fill="hold">
                            <p:stCondLst>
                              <p:cond delay="1500"/>
                            </p:stCondLst>
                            <p:childTnLst>
                              <p:par>
                                <p:cTn id="46" presetID="10" presetClass="entr" presetSubtype="0" fill="hold" nodeType="afterEffect">
                                  <p:stCondLst>
                                    <p:cond delay="0"/>
                                  </p:stCondLst>
                                  <p:childTnLst>
                                    <p:set>
                                      <p:cBhvr>
                                        <p:cTn id="47" dur="1" fill="hold">
                                          <p:stCondLst>
                                            <p:cond delay="0"/>
                                          </p:stCondLst>
                                        </p:cTn>
                                        <p:tgtEl>
                                          <p:spTgt spid="84"/>
                                        </p:tgtEl>
                                        <p:attrNameLst>
                                          <p:attrName>style.visibility</p:attrName>
                                        </p:attrNameLst>
                                      </p:cBhvr>
                                      <p:to>
                                        <p:strVal val="visible"/>
                                      </p:to>
                                    </p:set>
                                    <p:animEffect transition="in" filter="fade">
                                      <p:cBhvr>
                                        <p:cTn id="48" dur="500"/>
                                        <p:tgtEl>
                                          <p:spTgt spid="84"/>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xit" presetSubtype="0" fill="hold" grpId="0" nodeType="clickEffect">
                                  <p:stCondLst>
                                    <p:cond delay="0"/>
                                  </p:stCondLst>
                                  <p:childTnLst>
                                    <p:animEffect transition="out" filter="fade">
                                      <p:cBhvr>
                                        <p:cTn id="52" dur="500"/>
                                        <p:tgtEl>
                                          <p:spTgt spid="14"/>
                                        </p:tgtEl>
                                      </p:cBhvr>
                                    </p:animEffect>
                                    <p:set>
                                      <p:cBhvr>
                                        <p:cTn id="53" dur="1" fill="hold">
                                          <p:stCondLst>
                                            <p:cond delay="499"/>
                                          </p:stCondLst>
                                        </p:cTn>
                                        <p:tgtEl>
                                          <p:spTgt spid="14"/>
                                        </p:tgtEl>
                                        <p:attrNameLst>
                                          <p:attrName>style.visibility</p:attrName>
                                        </p:attrNameLst>
                                      </p:cBhvr>
                                      <p:to>
                                        <p:strVal val="hidden"/>
                                      </p:to>
                                    </p:set>
                                  </p:childTnLst>
                                </p:cTn>
                              </p:par>
                            </p:childTnLst>
                          </p:cTn>
                        </p:par>
                        <p:par>
                          <p:cTn id="54" fill="hold">
                            <p:stCondLst>
                              <p:cond delay="500"/>
                            </p:stCondLst>
                            <p:childTnLst>
                              <p:par>
                                <p:cTn id="55" presetID="10" presetClass="exit" presetSubtype="0" fill="hold" nodeType="afterEffect">
                                  <p:stCondLst>
                                    <p:cond delay="0"/>
                                  </p:stCondLst>
                                  <p:childTnLst>
                                    <p:animEffect transition="out" filter="fade">
                                      <p:cBhvr>
                                        <p:cTn id="56" dur="500"/>
                                        <p:tgtEl>
                                          <p:spTgt spid="29"/>
                                        </p:tgtEl>
                                      </p:cBhvr>
                                    </p:animEffect>
                                    <p:set>
                                      <p:cBhvr>
                                        <p:cTn id="57" dur="1" fill="hold">
                                          <p:stCondLst>
                                            <p:cond delay="499"/>
                                          </p:stCondLst>
                                        </p:cTn>
                                        <p:tgtEl>
                                          <p:spTgt spid="29"/>
                                        </p:tgtEl>
                                        <p:attrNameLst>
                                          <p:attrName>style.visibility</p:attrName>
                                        </p:attrNameLst>
                                      </p:cBhvr>
                                      <p:to>
                                        <p:strVal val="hidden"/>
                                      </p:to>
                                    </p:set>
                                  </p:childTnLst>
                                </p:cTn>
                              </p:par>
                            </p:childTnLst>
                          </p:cTn>
                        </p:par>
                        <p:par>
                          <p:cTn id="58" fill="hold">
                            <p:stCondLst>
                              <p:cond delay="1000"/>
                            </p:stCondLst>
                            <p:childTnLst>
                              <p:par>
                                <p:cTn id="59" presetID="10" presetClass="exit" presetSubtype="0" fill="hold" nodeType="afterEffect">
                                  <p:stCondLst>
                                    <p:cond delay="0"/>
                                  </p:stCondLst>
                                  <p:childTnLst>
                                    <p:animEffect transition="out" filter="fade">
                                      <p:cBhvr>
                                        <p:cTn id="60" dur="500"/>
                                        <p:tgtEl>
                                          <p:spTgt spid="32"/>
                                        </p:tgtEl>
                                      </p:cBhvr>
                                    </p:animEffect>
                                    <p:set>
                                      <p:cBhvr>
                                        <p:cTn id="61" dur="1" fill="hold">
                                          <p:stCondLst>
                                            <p:cond delay="499"/>
                                          </p:stCondLst>
                                        </p:cTn>
                                        <p:tgtEl>
                                          <p:spTgt spid="32"/>
                                        </p:tgtEl>
                                        <p:attrNameLst>
                                          <p:attrName>style.visibility</p:attrName>
                                        </p:attrNameLst>
                                      </p:cBhvr>
                                      <p:to>
                                        <p:strVal val="hidden"/>
                                      </p:to>
                                    </p:set>
                                  </p:childTnLst>
                                </p:cTn>
                              </p:par>
                            </p:childTnLst>
                          </p:cTn>
                        </p:par>
                        <p:par>
                          <p:cTn id="62" fill="hold">
                            <p:stCondLst>
                              <p:cond delay="1500"/>
                            </p:stCondLst>
                            <p:childTnLst>
                              <p:par>
                                <p:cTn id="63" presetID="10" presetClass="entr" presetSubtype="0" fill="hold" nodeType="afterEffect">
                                  <p:stCondLst>
                                    <p:cond delay="0"/>
                                  </p:stCondLst>
                                  <p:childTnLst>
                                    <p:set>
                                      <p:cBhvr>
                                        <p:cTn id="64" dur="1" fill="hold">
                                          <p:stCondLst>
                                            <p:cond delay="0"/>
                                          </p:stCondLst>
                                        </p:cTn>
                                        <p:tgtEl>
                                          <p:spTgt spid="87"/>
                                        </p:tgtEl>
                                        <p:attrNameLst>
                                          <p:attrName>style.visibility</p:attrName>
                                        </p:attrNameLst>
                                      </p:cBhvr>
                                      <p:to>
                                        <p:strVal val="visible"/>
                                      </p:to>
                                    </p:set>
                                    <p:animEffect transition="in" filter="fade">
                                      <p:cBhvr>
                                        <p:cTn id="65" dur="500"/>
                                        <p:tgtEl>
                                          <p:spTgt spid="87"/>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xit" presetSubtype="0" fill="hold" grpId="0" nodeType="clickEffect">
                                  <p:stCondLst>
                                    <p:cond delay="0"/>
                                  </p:stCondLst>
                                  <p:childTnLst>
                                    <p:animEffect transition="out" filter="fade">
                                      <p:cBhvr>
                                        <p:cTn id="69" dur="500"/>
                                        <p:tgtEl>
                                          <p:spTgt spid="17"/>
                                        </p:tgtEl>
                                      </p:cBhvr>
                                    </p:animEffect>
                                    <p:set>
                                      <p:cBhvr>
                                        <p:cTn id="70" dur="1" fill="hold">
                                          <p:stCondLst>
                                            <p:cond delay="499"/>
                                          </p:stCondLst>
                                        </p:cTn>
                                        <p:tgtEl>
                                          <p:spTgt spid="17"/>
                                        </p:tgtEl>
                                        <p:attrNameLst>
                                          <p:attrName>style.visibility</p:attrName>
                                        </p:attrNameLst>
                                      </p:cBhvr>
                                      <p:to>
                                        <p:strVal val="hidden"/>
                                      </p:to>
                                    </p:set>
                                  </p:childTnLst>
                                </p:cTn>
                              </p:par>
                            </p:childTnLst>
                          </p:cTn>
                        </p:par>
                        <p:par>
                          <p:cTn id="71" fill="hold">
                            <p:stCondLst>
                              <p:cond delay="500"/>
                            </p:stCondLst>
                            <p:childTnLst>
                              <p:par>
                                <p:cTn id="72" presetID="10" presetClass="exit" presetSubtype="0" fill="hold" nodeType="afterEffect">
                                  <p:stCondLst>
                                    <p:cond delay="0"/>
                                  </p:stCondLst>
                                  <p:childTnLst>
                                    <p:animEffect transition="out" filter="fade">
                                      <p:cBhvr>
                                        <p:cTn id="73" dur="500"/>
                                        <p:tgtEl>
                                          <p:spTgt spid="35"/>
                                        </p:tgtEl>
                                      </p:cBhvr>
                                    </p:animEffect>
                                    <p:set>
                                      <p:cBhvr>
                                        <p:cTn id="74" dur="1" fill="hold">
                                          <p:stCondLst>
                                            <p:cond delay="499"/>
                                          </p:stCondLst>
                                        </p:cTn>
                                        <p:tgtEl>
                                          <p:spTgt spid="35"/>
                                        </p:tgtEl>
                                        <p:attrNameLst>
                                          <p:attrName>style.visibility</p:attrName>
                                        </p:attrNameLst>
                                      </p:cBhvr>
                                      <p:to>
                                        <p:strVal val="hidden"/>
                                      </p:to>
                                    </p:set>
                                  </p:childTnLst>
                                </p:cTn>
                              </p:par>
                            </p:childTnLst>
                          </p:cTn>
                        </p:par>
                        <p:par>
                          <p:cTn id="75" fill="hold">
                            <p:stCondLst>
                              <p:cond delay="1000"/>
                            </p:stCondLst>
                            <p:childTnLst>
                              <p:par>
                                <p:cTn id="76" presetID="10" presetClass="exit" presetSubtype="0" fill="hold" nodeType="afterEffect">
                                  <p:stCondLst>
                                    <p:cond delay="0"/>
                                  </p:stCondLst>
                                  <p:childTnLst>
                                    <p:animEffect transition="out" filter="fade">
                                      <p:cBhvr>
                                        <p:cTn id="77" dur="500"/>
                                        <p:tgtEl>
                                          <p:spTgt spid="38"/>
                                        </p:tgtEl>
                                      </p:cBhvr>
                                    </p:animEffect>
                                    <p:set>
                                      <p:cBhvr>
                                        <p:cTn id="78" dur="1" fill="hold">
                                          <p:stCondLst>
                                            <p:cond delay="499"/>
                                          </p:stCondLst>
                                        </p:cTn>
                                        <p:tgtEl>
                                          <p:spTgt spid="38"/>
                                        </p:tgtEl>
                                        <p:attrNameLst>
                                          <p:attrName>style.visibility</p:attrName>
                                        </p:attrNameLst>
                                      </p:cBhvr>
                                      <p:to>
                                        <p:strVal val="hidden"/>
                                      </p:to>
                                    </p:set>
                                  </p:childTnLst>
                                </p:cTn>
                              </p:par>
                            </p:childTnLst>
                          </p:cTn>
                        </p:par>
                        <p:par>
                          <p:cTn id="79" fill="hold">
                            <p:stCondLst>
                              <p:cond delay="1500"/>
                            </p:stCondLst>
                            <p:childTnLst>
                              <p:par>
                                <p:cTn id="80" presetID="10" presetClass="entr" presetSubtype="0" fill="hold" nodeType="afterEffect">
                                  <p:stCondLst>
                                    <p:cond delay="0"/>
                                  </p:stCondLst>
                                  <p:childTnLst>
                                    <p:set>
                                      <p:cBhvr>
                                        <p:cTn id="81" dur="1" fill="hold">
                                          <p:stCondLst>
                                            <p:cond delay="0"/>
                                          </p:stCondLst>
                                        </p:cTn>
                                        <p:tgtEl>
                                          <p:spTgt spid="90"/>
                                        </p:tgtEl>
                                        <p:attrNameLst>
                                          <p:attrName>style.visibility</p:attrName>
                                        </p:attrNameLst>
                                      </p:cBhvr>
                                      <p:to>
                                        <p:strVal val="visible"/>
                                      </p:to>
                                    </p:set>
                                    <p:animEffect transition="in" filter="fade">
                                      <p:cBhvr>
                                        <p:cTn id="82" dur="500"/>
                                        <p:tgtEl>
                                          <p:spTgt spid="90"/>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xit" presetSubtype="0" fill="hold" grpId="0" nodeType="clickEffect">
                                  <p:stCondLst>
                                    <p:cond delay="0"/>
                                  </p:stCondLst>
                                  <p:childTnLst>
                                    <p:animEffect transition="out" filter="fade">
                                      <p:cBhvr>
                                        <p:cTn id="86" dur="500"/>
                                        <p:tgtEl>
                                          <p:spTgt spid="16"/>
                                        </p:tgtEl>
                                      </p:cBhvr>
                                    </p:animEffect>
                                    <p:set>
                                      <p:cBhvr>
                                        <p:cTn id="87" dur="1" fill="hold">
                                          <p:stCondLst>
                                            <p:cond delay="499"/>
                                          </p:stCondLst>
                                        </p:cTn>
                                        <p:tgtEl>
                                          <p:spTgt spid="16"/>
                                        </p:tgtEl>
                                        <p:attrNameLst>
                                          <p:attrName>style.visibility</p:attrName>
                                        </p:attrNameLst>
                                      </p:cBhvr>
                                      <p:to>
                                        <p:strVal val="hidden"/>
                                      </p:to>
                                    </p:set>
                                  </p:childTnLst>
                                </p:cTn>
                              </p:par>
                            </p:childTnLst>
                          </p:cTn>
                        </p:par>
                        <p:par>
                          <p:cTn id="88" fill="hold">
                            <p:stCondLst>
                              <p:cond delay="500"/>
                            </p:stCondLst>
                            <p:childTnLst>
                              <p:par>
                                <p:cTn id="89" presetID="10" presetClass="exit" presetSubtype="0" fill="hold" nodeType="afterEffect">
                                  <p:stCondLst>
                                    <p:cond delay="0"/>
                                  </p:stCondLst>
                                  <p:childTnLst>
                                    <p:animEffect transition="out" filter="fade">
                                      <p:cBhvr>
                                        <p:cTn id="90" dur="500"/>
                                        <p:tgtEl>
                                          <p:spTgt spid="44"/>
                                        </p:tgtEl>
                                      </p:cBhvr>
                                    </p:animEffect>
                                    <p:set>
                                      <p:cBhvr>
                                        <p:cTn id="91" dur="1" fill="hold">
                                          <p:stCondLst>
                                            <p:cond delay="499"/>
                                          </p:stCondLst>
                                        </p:cTn>
                                        <p:tgtEl>
                                          <p:spTgt spid="44"/>
                                        </p:tgtEl>
                                        <p:attrNameLst>
                                          <p:attrName>style.visibility</p:attrName>
                                        </p:attrNameLst>
                                      </p:cBhvr>
                                      <p:to>
                                        <p:strVal val="hidden"/>
                                      </p:to>
                                    </p:set>
                                  </p:childTnLst>
                                </p:cTn>
                              </p:par>
                            </p:childTnLst>
                          </p:cTn>
                        </p:par>
                        <p:par>
                          <p:cTn id="92" fill="hold">
                            <p:stCondLst>
                              <p:cond delay="1000"/>
                            </p:stCondLst>
                            <p:childTnLst>
                              <p:par>
                                <p:cTn id="93" presetID="10" presetClass="exit" presetSubtype="0" fill="hold" nodeType="afterEffect">
                                  <p:stCondLst>
                                    <p:cond delay="0"/>
                                  </p:stCondLst>
                                  <p:childTnLst>
                                    <p:animEffect transition="out" filter="fade">
                                      <p:cBhvr>
                                        <p:cTn id="94" dur="500"/>
                                        <p:tgtEl>
                                          <p:spTgt spid="41"/>
                                        </p:tgtEl>
                                      </p:cBhvr>
                                    </p:animEffect>
                                    <p:set>
                                      <p:cBhvr>
                                        <p:cTn id="95" dur="1" fill="hold">
                                          <p:stCondLst>
                                            <p:cond delay="499"/>
                                          </p:stCondLst>
                                        </p:cTn>
                                        <p:tgtEl>
                                          <p:spTgt spid="41"/>
                                        </p:tgtEl>
                                        <p:attrNameLst>
                                          <p:attrName>style.visibility</p:attrName>
                                        </p:attrNameLst>
                                      </p:cBhvr>
                                      <p:to>
                                        <p:strVal val="hidden"/>
                                      </p:to>
                                    </p:set>
                                  </p:childTnLst>
                                </p:cTn>
                              </p:par>
                            </p:childTnLst>
                          </p:cTn>
                        </p:par>
                        <p:par>
                          <p:cTn id="96" fill="hold">
                            <p:stCondLst>
                              <p:cond delay="1500"/>
                            </p:stCondLst>
                            <p:childTnLst>
                              <p:par>
                                <p:cTn id="97" presetID="10" presetClass="entr" presetSubtype="0" fill="hold" nodeType="afterEffect">
                                  <p:stCondLst>
                                    <p:cond delay="0"/>
                                  </p:stCondLst>
                                  <p:childTnLst>
                                    <p:set>
                                      <p:cBhvr>
                                        <p:cTn id="98" dur="1" fill="hold">
                                          <p:stCondLst>
                                            <p:cond delay="0"/>
                                          </p:stCondLst>
                                        </p:cTn>
                                        <p:tgtEl>
                                          <p:spTgt spid="93"/>
                                        </p:tgtEl>
                                        <p:attrNameLst>
                                          <p:attrName>style.visibility</p:attrName>
                                        </p:attrNameLst>
                                      </p:cBhvr>
                                      <p:to>
                                        <p:strVal val="visible"/>
                                      </p:to>
                                    </p:set>
                                    <p:animEffect transition="in" filter="fade">
                                      <p:cBhvr>
                                        <p:cTn id="99" dur="500"/>
                                        <p:tgtEl>
                                          <p:spTgt spid="93"/>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xit" presetSubtype="0" fill="hold" grpId="0" nodeType="clickEffect">
                                  <p:stCondLst>
                                    <p:cond delay="0"/>
                                  </p:stCondLst>
                                  <p:childTnLst>
                                    <p:animEffect transition="out" filter="fade">
                                      <p:cBhvr>
                                        <p:cTn id="103" dur="500"/>
                                        <p:tgtEl>
                                          <p:spTgt spid="8"/>
                                        </p:tgtEl>
                                      </p:cBhvr>
                                    </p:animEffect>
                                    <p:set>
                                      <p:cBhvr>
                                        <p:cTn id="104" dur="1" fill="hold">
                                          <p:stCondLst>
                                            <p:cond delay="499"/>
                                          </p:stCondLst>
                                        </p:cTn>
                                        <p:tgtEl>
                                          <p:spTgt spid="8"/>
                                        </p:tgtEl>
                                        <p:attrNameLst>
                                          <p:attrName>style.visibility</p:attrName>
                                        </p:attrNameLst>
                                      </p:cBhvr>
                                      <p:to>
                                        <p:strVal val="hidden"/>
                                      </p:to>
                                    </p:set>
                                  </p:childTnLst>
                                </p:cTn>
                              </p:par>
                            </p:childTnLst>
                          </p:cTn>
                        </p:par>
                        <p:par>
                          <p:cTn id="105" fill="hold">
                            <p:stCondLst>
                              <p:cond delay="500"/>
                            </p:stCondLst>
                            <p:childTnLst>
                              <p:par>
                                <p:cTn id="106" presetID="10" presetClass="exit" presetSubtype="0" fill="hold" nodeType="afterEffect">
                                  <p:stCondLst>
                                    <p:cond delay="0"/>
                                  </p:stCondLst>
                                  <p:childTnLst>
                                    <p:animEffect transition="out" filter="fade">
                                      <p:cBhvr>
                                        <p:cTn id="107" dur="500"/>
                                        <p:tgtEl>
                                          <p:spTgt spid="56"/>
                                        </p:tgtEl>
                                      </p:cBhvr>
                                    </p:animEffect>
                                    <p:set>
                                      <p:cBhvr>
                                        <p:cTn id="108" dur="1" fill="hold">
                                          <p:stCondLst>
                                            <p:cond delay="499"/>
                                          </p:stCondLst>
                                        </p:cTn>
                                        <p:tgtEl>
                                          <p:spTgt spid="56"/>
                                        </p:tgtEl>
                                        <p:attrNameLst>
                                          <p:attrName>style.visibility</p:attrName>
                                        </p:attrNameLst>
                                      </p:cBhvr>
                                      <p:to>
                                        <p:strVal val="hidden"/>
                                      </p:to>
                                    </p:set>
                                  </p:childTnLst>
                                </p:cTn>
                              </p:par>
                            </p:childTnLst>
                          </p:cTn>
                        </p:par>
                        <p:par>
                          <p:cTn id="109" fill="hold">
                            <p:stCondLst>
                              <p:cond delay="1000"/>
                            </p:stCondLst>
                            <p:childTnLst>
                              <p:par>
                                <p:cTn id="110" presetID="10" presetClass="exit" presetSubtype="0" fill="hold" nodeType="afterEffect">
                                  <p:stCondLst>
                                    <p:cond delay="0"/>
                                  </p:stCondLst>
                                  <p:childTnLst>
                                    <p:animEffect transition="out" filter="fade">
                                      <p:cBhvr>
                                        <p:cTn id="111" dur="500"/>
                                        <p:tgtEl>
                                          <p:spTgt spid="53"/>
                                        </p:tgtEl>
                                      </p:cBhvr>
                                    </p:animEffect>
                                    <p:set>
                                      <p:cBhvr>
                                        <p:cTn id="112" dur="1" fill="hold">
                                          <p:stCondLst>
                                            <p:cond delay="499"/>
                                          </p:stCondLst>
                                        </p:cTn>
                                        <p:tgtEl>
                                          <p:spTgt spid="53"/>
                                        </p:tgtEl>
                                        <p:attrNameLst>
                                          <p:attrName>style.visibility</p:attrName>
                                        </p:attrNameLst>
                                      </p:cBhvr>
                                      <p:to>
                                        <p:strVal val="hidden"/>
                                      </p:to>
                                    </p:set>
                                  </p:childTnLst>
                                </p:cTn>
                              </p:par>
                            </p:childTnLst>
                          </p:cTn>
                        </p:par>
                        <p:par>
                          <p:cTn id="113" fill="hold">
                            <p:stCondLst>
                              <p:cond delay="1500"/>
                            </p:stCondLst>
                            <p:childTnLst>
                              <p:par>
                                <p:cTn id="114" presetID="10" presetClass="entr" presetSubtype="0" fill="hold" nodeType="afterEffect">
                                  <p:stCondLst>
                                    <p:cond delay="0"/>
                                  </p:stCondLst>
                                  <p:childTnLst>
                                    <p:set>
                                      <p:cBhvr>
                                        <p:cTn id="115" dur="1" fill="hold">
                                          <p:stCondLst>
                                            <p:cond delay="0"/>
                                          </p:stCondLst>
                                        </p:cTn>
                                        <p:tgtEl>
                                          <p:spTgt spid="96"/>
                                        </p:tgtEl>
                                        <p:attrNameLst>
                                          <p:attrName>style.visibility</p:attrName>
                                        </p:attrNameLst>
                                      </p:cBhvr>
                                      <p:to>
                                        <p:strVal val="visible"/>
                                      </p:to>
                                    </p:set>
                                    <p:animEffect transition="in" filter="fade">
                                      <p:cBhvr>
                                        <p:cTn id="116" dur="500"/>
                                        <p:tgtEl>
                                          <p:spTgt spid="96"/>
                                        </p:tgtEl>
                                      </p:cBhvr>
                                    </p:animEffect>
                                  </p:childTnLst>
                                </p:cTn>
                              </p:par>
                            </p:childTnLst>
                          </p:cTn>
                        </p:par>
                      </p:childTnLst>
                    </p:cTn>
                  </p:par>
                  <p:par>
                    <p:cTn id="117" fill="hold">
                      <p:stCondLst>
                        <p:cond delay="indefinite"/>
                      </p:stCondLst>
                      <p:childTnLst>
                        <p:par>
                          <p:cTn id="118" fill="hold">
                            <p:stCondLst>
                              <p:cond delay="0"/>
                            </p:stCondLst>
                            <p:childTnLst>
                              <p:par>
                                <p:cTn id="119" presetID="10" presetClass="exit" presetSubtype="0" fill="hold" grpId="0" nodeType="clickEffect">
                                  <p:stCondLst>
                                    <p:cond delay="0"/>
                                  </p:stCondLst>
                                  <p:childTnLst>
                                    <p:animEffect transition="out" filter="fade">
                                      <p:cBhvr>
                                        <p:cTn id="120" dur="500"/>
                                        <p:tgtEl>
                                          <p:spTgt spid="10"/>
                                        </p:tgtEl>
                                      </p:cBhvr>
                                    </p:animEffect>
                                    <p:set>
                                      <p:cBhvr>
                                        <p:cTn id="121" dur="1" fill="hold">
                                          <p:stCondLst>
                                            <p:cond delay="499"/>
                                          </p:stCondLst>
                                        </p:cTn>
                                        <p:tgtEl>
                                          <p:spTgt spid="10"/>
                                        </p:tgtEl>
                                        <p:attrNameLst>
                                          <p:attrName>style.visibility</p:attrName>
                                        </p:attrNameLst>
                                      </p:cBhvr>
                                      <p:to>
                                        <p:strVal val="hidden"/>
                                      </p:to>
                                    </p:set>
                                  </p:childTnLst>
                                </p:cTn>
                              </p:par>
                            </p:childTnLst>
                          </p:cTn>
                        </p:par>
                        <p:par>
                          <p:cTn id="122" fill="hold">
                            <p:stCondLst>
                              <p:cond delay="500"/>
                            </p:stCondLst>
                            <p:childTnLst>
                              <p:par>
                                <p:cTn id="123" presetID="10" presetClass="exit" presetSubtype="0" fill="hold" nodeType="afterEffect">
                                  <p:stCondLst>
                                    <p:cond delay="0"/>
                                  </p:stCondLst>
                                  <p:childTnLst>
                                    <p:animEffect transition="out" filter="fade">
                                      <p:cBhvr>
                                        <p:cTn id="124" dur="500"/>
                                        <p:tgtEl>
                                          <p:spTgt spid="23"/>
                                        </p:tgtEl>
                                      </p:cBhvr>
                                    </p:animEffect>
                                    <p:set>
                                      <p:cBhvr>
                                        <p:cTn id="125" dur="1" fill="hold">
                                          <p:stCondLst>
                                            <p:cond delay="499"/>
                                          </p:stCondLst>
                                        </p:cTn>
                                        <p:tgtEl>
                                          <p:spTgt spid="23"/>
                                        </p:tgtEl>
                                        <p:attrNameLst>
                                          <p:attrName>style.visibility</p:attrName>
                                        </p:attrNameLst>
                                      </p:cBhvr>
                                      <p:to>
                                        <p:strVal val="hidden"/>
                                      </p:to>
                                    </p:set>
                                  </p:childTnLst>
                                </p:cTn>
                              </p:par>
                            </p:childTnLst>
                          </p:cTn>
                        </p:par>
                        <p:par>
                          <p:cTn id="126" fill="hold">
                            <p:stCondLst>
                              <p:cond delay="1000"/>
                            </p:stCondLst>
                            <p:childTnLst>
                              <p:par>
                                <p:cTn id="127" presetID="10" presetClass="exit" presetSubtype="0" fill="hold" nodeType="afterEffect">
                                  <p:stCondLst>
                                    <p:cond delay="0"/>
                                  </p:stCondLst>
                                  <p:childTnLst>
                                    <p:animEffect transition="out" filter="fade">
                                      <p:cBhvr>
                                        <p:cTn id="128" dur="500"/>
                                        <p:tgtEl>
                                          <p:spTgt spid="26"/>
                                        </p:tgtEl>
                                      </p:cBhvr>
                                    </p:animEffect>
                                    <p:set>
                                      <p:cBhvr>
                                        <p:cTn id="129" dur="1" fill="hold">
                                          <p:stCondLst>
                                            <p:cond delay="499"/>
                                          </p:stCondLst>
                                        </p:cTn>
                                        <p:tgtEl>
                                          <p:spTgt spid="26"/>
                                        </p:tgtEl>
                                        <p:attrNameLst>
                                          <p:attrName>style.visibility</p:attrName>
                                        </p:attrNameLst>
                                      </p:cBhvr>
                                      <p:to>
                                        <p:strVal val="hidden"/>
                                      </p:to>
                                    </p:set>
                                  </p:childTnLst>
                                </p:cTn>
                              </p:par>
                            </p:childTnLst>
                          </p:cTn>
                        </p:par>
                        <p:par>
                          <p:cTn id="130" fill="hold">
                            <p:stCondLst>
                              <p:cond delay="1500"/>
                            </p:stCondLst>
                            <p:childTnLst>
                              <p:par>
                                <p:cTn id="131" presetID="10" presetClass="entr" presetSubtype="0" fill="hold" nodeType="afterEffect">
                                  <p:stCondLst>
                                    <p:cond delay="0"/>
                                  </p:stCondLst>
                                  <p:childTnLst>
                                    <p:set>
                                      <p:cBhvr>
                                        <p:cTn id="132" dur="1" fill="hold">
                                          <p:stCondLst>
                                            <p:cond delay="0"/>
                                          </p:stCondLst>
                                        </p:cTn>
                                        <p:tgtEl>
                                          <p:spTgt spid="83"/>
                                        </p:tgtEl>
                                        <p:attrNameLst>
                                          <p:attrName>style.visibility</p:attrName>
                                        </p:attrNameLst>
                                      </p:cBhvr>
                                      <p:to>
                                        <p:strVal val="visible"/>
                                      </p:to>
                                    </p:set>
                                    <p:animEffect transition="in" filter="fade">
                                      <p:cBhvr>
                                        <p:cTn id="133" dur="500"/>
                                        <p:tgtEl>
                                          <p:spTgt spid="83"/>
                                        </p:tgtEl>
                                      </p:cBhvr>
                                    </p:animEffect>
                                  </p:childTnLst>
                                </p:cTn>
                              </p:par>
                            </p:childTnLst>
                          </p:cTn>
                        </p:par>
                      </p:childTnLst>
                    </p:cTn>
                  </p:par>
                  <p:par>
                    <p:cTn id="134" fill="hold">
                      <p:stCondLst>
                        <p:cond delay="indefinite"/>
                      </p:stCondLst>
                      <p:childTnLst>
                        <p:par>
                          <p:cTn id="135" fill="hold">
                            <p:stCondLst>
                              <p:cond delay="0"/>
                            </p:stCondLst>
                            <p:childTnLst>
                              <p:par>
                                <p:cTn id="136" presetID="10" presetClass="entr" presetSubtype="0" fill="hold" grpId="0" nodeType="clickEffect">
                                  <p:stCondLst>
                                    <p:cond delay="0"/>
                                  </p:stCondLst>
                                  <p:childTnLst>
                                    <p:set>
                                      <p:cBhvr>
                                        <p:cTn id="137" dur="1" fill="hold">
                                          <p:stCondLst>
                                            <p:cond delay="0"/>
                                          </p:stCondLst>
                                        </p:cTn>
                                        <p:tgtEl>
                                          <p:spTgt spid="101"/>
                                        </p:tgtEl>
                                        <p:attrNameLst>
                                          <p:attrName>style.visibility</p:attrName>
                                        </p:attrNameLst>
                                      </p:cBhvr>
                                      <p:to>
                                        <p:strVal val="visible"/>
                                      </p:to>
                                    </p:set>
                                    <p:animEffect transition="in" filter="fade">
                                      <p:cBhvr>
                                        <p:cTn id="138" dur="500"/>
                                        <p:tgtEl>
                                          <p:spTgt spid="101"/>
                                        </p:tgtEl>
                                      </p:cBhvr>
                                    </p:animEffect>
                                  </p:childTnLst>
                                </p:cTn>
                              </p:par>
                            </p:childTnLst>
                          </p:cTn>
                        </p:par>
                        <p:par>
                          <p:cTn id="139" fill="hold">
                            <p:stCondLst>
                              <p:cond delay="500"/>
                            </p:stCondLst>
                            <p:childTnLst>
                              <p:par>
                                <p:cTn id="140" presetID="10" presetClass="entr" presetSubtype="0" fill="hold" nodeType="afterEffect">
                                  <p:stCondLst>
                                    <p:cond delay="0"/>
                                  </p:stCondLst>
                                  <p:childTnLst>
                                    <p:set>
                                      <p:cBhvr>
                                        <p:cTn id="141" dur="1" fill="hold">
                                          <p:stCondLst>
                                            <p:cond delay="0"/>
                                          </p:stCondLst>
                                        </p:cTn>
                                        <p:tgtEl>
                                          <p:spTgt spid="137"/>
                                        </p:tgtEl>
                                        <p:attrNameLst>
                                          <p:attrName>style.visibility</p:attrName>
                                        </p:attrNameLst>
                                      </p:cBhvr>
                                      <p:to>
                                        <p:strVal val="visible"/>
                                      </p:to>
                                    </p:set>
                                    <p:animEffect transition="in" filter="fade">
                                      <p:cBhvr>
                                        <p:cTn id="142" dur="500"/>
                                        <p:tgtEl>
                                          <p:spTgt spid="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2" grpId="0" animBg="1"/>
      <p:bldP spid="14" grpId="0" animBg="1"/>
      <p:bldP spid="16" grpId="0" animBg="1"/>
      <p:bldP spid="17" grpId="0" animBg="1"/>
      <p:bldP spid="19" grpId="0" animBg="1"/>
      <p:bldP spid="20" grpId="0" animBg="1"/>
      <p:bldP spid="10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normAutofit fontScale="90000"/>
          </a:bodyPr>
          <a:lstStyle/>
          <a:p>
            <a:pPr marL="838200" indent="-838200" eaLnBrk="1" hangingPunct="1">
              <a:defRPr/>
            </a:pPr>
            <a:r>
              <a:rPr lang="el-GR" b="1" dirty="0" smtClean="0">
                <a:solidFill>
                  <a:srgbClr val="FF3300"/>
                </a:solidFill>
              </a:rPr>
              <a:t>Δένδρα</a:t>
            </a:r>
            <a:br>
              <a:rPr lang="el-GR" b="1" dirty="0" smtClean="0">
                <a:solidFill>
                  <a:srgbClr val="FF3300"/>
                </a:solidFill>
              </a:rPr>
            </a:br>
            <a:endParaRPr lang="en-US" b="1" dirty="0" smtClean="0">
              <a:solidFill>
                <a:srgbClr val="FF3300"/>
              </a:solidFill>
            </a:endParaRPr>
          </a:p>
        </p:txBody>
      </p:sp>
      <p:sp>
        <p:nvSpPr>
          <p:cNvPr id="5" name="Date Placeholder 4"/>
          <p:cNvSpPr>
            <a:spLocks noGrp="1"/>
          </p:cNvSpPr>
          <p:nvPr>
            <p:ph type="dt" sz="half" idx="10"/>
          </p:nvPr>
        </p:nvSpPr>
        <p:spPr/>
        <p:txBody>
          <a:bodyPr/>
          <a:lstStyle/>
          <a:p>
            <a:pPr>
              <a:defRPr/>
            </a:pPr>
            <a:fld id="{2C582A68-7E53-4A30-8D58-AD7455A3CA05}" type="datetime1">
              <a:rPr lang="el-GR"/>
              <a:pPr>
                <a:defRPr/>
              </a:pPr>
              <a:t>19/1/2016</a:t>
            </a:fld>
            <a:endParaRPr lang="el-GR"/>
          </a:p>
        </p:txBody>
      </p:sp>
      <p:sp>
        <p:nvSpPr>
          <p:cNvPr id="6" name="Footer Placeholder 5"/>
          <p:cNvSpPr>
            <a:spLocks noGrp="1"/>
          </p:cNvSpPr>
          <p:nvPr>
            <p:ph type="ftr" sz="quarter" idx="11"/>
          </p:nvPr>
        </p:nvSpPr>
        <p:spPr/>
        <p:txBody>
          <a:bodyPr/>
          <a:lstStyle/>
          <a:p>
            <a:pPr>
              <a:defRPr/>
            </a:pPr>
            <a:r>
              <a:rPr lang="el-GR" dirty="0"/>
              <a:t>Τμήμα Πληροφορικής </a:t>
            </a:r>
            <a:r>
              <a:rPr lang="el-GR" dirty="0" smtClean="0"/>
              <a:t>ΑΠΘ</a:t>
            </a:r>
            <a:endParaRPr lang="el-GR" dirty="0"/>
          </a:p>
        </p:txBody>
      </p:sp>
      <p:sp>
        <p:nvSpPr>
          <p:cNvPr id="4" name="Slide Number Placeholder 3"/>
          <p:cNvSpPr>
            <a:spLocks noGrp="1"/>
          </p:cNvSpPr>
          <p:nvPr>
            <p:ph type="sldNum" sz="quarter" idx="12"/>
          </p:nvPr>
        </p:nvSpPr>
        <p:spPr/>
        <p:txBody>
          <a:bodyPr/>
          <a:lstStyle/>
          <a:p>
            <a:pPr>
              <a:defRPr/>
            </a:pPr>
            <a:fld id="{0A4B95FC-EE3F-4B49-BC5A-5F9E8F81AFA7}" type="slidenum">
              <a:rPr lang="el-GR"/>
              <a:pPr>
                <a:defRPr/>
              </a:pPr>
              <a:t>4</a:t>
            </a:fld>
            <a:endParaRPr lang="el-GR"/>
          </a:p>
        </p:txBody>
      </p:sp>
      <p:sp>
        <p:nvSpPr>
          <p:cNvPr id="2" name="Rectangle 1"/>
          <p:cNvSpPr/>
          <p:nvPr/>
        </p:nvSpPr>
        <p:spPr>
          <a:xfrm>
            <a:off x="1043608" y="1124744"/>
            <a:ext cx="8100392" cy="4832092"/>
          </a:xfrm>
          <a:prstGeom prst="rect">
            <a:avLst/>
          </a:prstGeom>
        </p:spPr>
        <p:txBody>
          <a:bodyPr wrap="square">
            <a:spAutoFit/>
          </a:bodyPr>
          <a:lstStyle/>
          <a:p>
            <a:pPr marL="342900" lvl="0" indent="-342900">
              <a:spcAft>
                <a:spcPts val="600"/>
              </a:spcAft>
              <a:buFont typeface="Arial" pitchFamily="34" charset="0"/>
              <a:buChar char="•"/>
            </a:pPr>
            <a:r>
              <a:rPr lang="el-GR" sz="2400" b="1" i="1" dirty="0"/>
              <a:t>Δάσος</a:t>
            </a:r>
            <a:r>
              <a:rPr lang="el-GR" sz="2400" dirty="0"/>
              <a:t> (</a:t>
            </a:r>
            <a:r>
              <a:rPr lang="el-GR" sz="2400" dirty="0" err="1"/>
              <a:t>forest</a:t>
            </a:r>
            <a:r>
              <a:rPr lang="el-GR" sz="2400" dirty="0"/>
              <a:t>): Ένα γράφημα το οποίο δεν περιέχει κανέναν κύκλο </a:t>
            </a:r>
          </a:p>
          <a:p>
            <a:pPr marL="342900" lvl="0" indent="-342900">
              <a:spcAft>
                <a:spcPts val="600"/>
              </a:spcAft>
              <a:buFont typeface="Arial" pitchFamily="34" charset="0"/>
              <a:buChar char="•"/>
            </a:pPr>
            <a:r>
              <a:rPr lang="el-GR" sz="2400" dirty="0"/>
              <a:t>Αν το δάσος είναι συνδεδεμένο, ονομάζεται </a:t>
            </a:r>
            <a:r>
              <a:rPr lang="el-GR" sz="2400" b="1" i="1" dirty="0"/>
              <a:t>δένδρο</a:t>
            </a:r>
            <a:r>
              <a:rPr lang="el-GR" sz="2400" dirty="0"/>
              <a:t> (</a:t>
            </a:r>
            <a:r>
              <a:rPr lang="el-GR" sz="2400" dirty="0" err="1"/>
              <a:t>tree</a:t>
            </a:r>
            <a:r>
              <a:rPr lang="el-GR" sz="2400" dirty="0"/>
              <a:t>)</a:t>
            </a:r>
          </a:p>
          <a:p>
            <a:pPr marL="342900" lvl="0" indent="-342900">
              <a:spcAft>
                <a:spcPts val="600"/>
              </a:spcAft>
              <a:buFont typeface="Arial" pitchFamily="34" charset="0"/>
              <a:buChar char="•"/>
            </a:pPr>
            <a:r>
              <a:rPr lang="el-GR" sz="2400" dirty="0"/>
              <a:t>Το δάσος είναι ένα μη συνδεδεμένο γράφημα στο οποίο οι συνδεδεμένες συνιστώσες του είναι δένδρα</a:t>
            </a:r>
          </a:p>
          <a:p>
            <a:pPr marL="342900" lvl="0" indent="-342900">
              <a:spcAft>
                <a:spcPts val="600"/>
              </a:spcAft>
              <a:buFont typeface="Arial" pitchFamily="34" charset="0"/>
              <a:buChar char="•"/>
            </a:pPr>
            <a:r>
              <a:rPr lang="el-GR" sz="2400" dirty="0"/>
              <a:t>Σε ένα δένδρο οι κορυφές με βαθμό 1 ονομάζονται </a:t>
            </a:r>
            <a:r>
              <a:rPr lang="el-GR" sz="2400" b="1" i="1" dirty="0"/>
              <a:t>φύλλα</a:t>
            </a:r>
            <a:r>
              <a:rPr lang="el-GR" sz="2400" dirty="0"/>
              <a:t> (</a:t>
            </a:r>
            <a:r>
              <a:rPr lang="el-GR" sz="2400" dirty="0" err="1"/>
              <a:t>leaves</a:t>
            </a:r>
            <a:r>
              <a:rPr lang="el-GR" sz="2400" dirty="0"/>
              <a:t>)</a:t>
            </a:r>
          </a:p>
          <a:p>
            <a:pPr marL="342900" lvl="0" indent="-342900">
              <a:spcAft>
                <a:spcPts val="600"/>
              </a:spcAft>
              <a:buFont typeface="Arial" pitchFamily="34" charset="0"/>
              <a:buChar char="•"/>
            </a:pPr>
            <a:r>
              <a:rPr lang="el-GR" sz="2400" dirty="0"/>
              <a:t>Η διαγραφή ενός φύλλου από ένα δένδρο δεν επηρεάζει τη φύση του γραφήματος, δηλαδή το γράφημα που θα μείνει αν διαγράψουμε ένα φύλλο, θα είναι και πάλι δένδρο.</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fade">
                                      <p:cBhvr>
                                        <p:cTn id="11" dur="500"/>
                                        <p:tgtEl>
                                          <p:spTgt spid="2">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500"/>
                                        <p:tgtEl>
                                          <p:spTgt spid="2">
                                            <p:txEl>
                                              <p:pRg st="3" end="3"/>
                                            </p:txEl>
                                          </p:spTgt>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2">
                                            <p:txEl>
                                              <p:pRg st="4" end="4"/>
                                            </p:txEl>
                                          </p:spTgt>
                                        </p:tgtEl>
                                        <p:attrNameLst>
                                          <p:attrName>style.visibility</p:attrName>
                                        </p:attrNameLst>
                                      </p:cBhvr>
                                      <p:to>
                                        <p:strVal val="visible"/>
                                      </p:to>
                                    </p:set>
                                    <p:animEffect transition="in" filter="fade">
                                      <p:cBhvr>
                                        <p:cTn id="20"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pPr eaLnBrk="1" hangingPunct="1">
              <a:defRPr/>
            </a:pPr>
            <a:r>
              <a:rPr lang="el-GR" b="1" dirty="0" smtClean="0">
                <a:solidFill>
                  <a:srgbClr val="FF3300"/>
                </a:solidFill>
              </a:rPr>
              <a:t>Παράδειγμα δέντρου</a:t>
            </a:r>
            <a:endParaRPr lang="en-US" b="1" dirty="0" smtClean="0">
              <a:solidFill>
                <a:srgbClr val="FF3300"/>
              </a:solidFill>
            </a:endParaRPr>
          </a:p>
        </p:txBody>
      </p:sp>
      <p:sp>
        <p:nvSpPr>
          <p:cNvPr id="5" name="Date Placeholder 4"/>
          <p:cNvSpPr>
            <a:spLocks noGrp="1"/>
          </p:cNvSpPr>
          <p:nvPr>
            <p:ph type="dt" sz="half" idx="10"/>
          </p:nvPr>
        </p:nvSpPr>
        <p:spPr/>
        <p:txBody>
          <a:bodyPr/>
          <a:lstStyle/>
          <a:p>
            <a:pPr>
              <a:defRPr/>
            </a:pPr>
            <a:fld id="{F055839F-4960-495E-980D-4F8F45E2A6E1}" type="datetime1">
              <a:rPr lang="el-GR"/>
              <a:pPr>
                <a:defRPr/>
              </a:pPr>
              <a:t>19/1/2016</a:t>
            </a:fld>
            <a:endParaRPr lang="el-GR"/>
          </a:p>
        </p:txBody>
      </p:sp>
      <p:sp>
        <p:nvSpPr>
          <p:cNvPr id="6" name="Footer Placeholder 5"/>
          <p:cNvSpPr>
            <a:spLocks noGrp="1"/>
          </p:cNvSpPr>
          <p:nvPr>
            <p:ph type="ftr" sz="quarter" idx="11"/>
          </p:nvPr>
        </p:nvSpPr>
        <p:spPr/>
        <p:txBody>
          <a:bodyPr/>
          <a:lstStyle/>
          <a:p>
            <a:pPr>
              <a:defRPr/>
            </a:pPr>
            <a:r>
              <a:rPr lang="el-GR" dirty="0"/>
              <a:t>Τμήμα Πληροφορικής </a:t>
            </a:r>
            <a:r>
              <a:rPr lang="el-GR" dirty="0" smtClean="0"/>
              <a:t>ΑΠΘ</a:t>
            </a:r>
            <a:endParaRPr lang="el-GR" dirty="0"/>
          </a:p>
        </p:txBody>
      </p:sp>
      <p:sp>
        <p:nvSpPr>
          <p:cNvPr id="4" name="Slide Number Placeholder 3"/>
          <p:cNvSpPr>
            <a:spLocks noGrp="1"/>
          </p:cNvSpPr>
          <p:nvPr>
            <p:ph type="sldNum" sz="quarter" idx="12"/>
          </p:nvPr>
        </p:nvSpPr>
        <p:spPr/>
        <p:txBody>
          <a:bodyPr/>
          <a:lstStyle/>
          <a:p>
            <a:pPr>
              <a:defRPr/>
            </a:pPr>
            <a:fld id="{0CF24C5A-E567-4B67-97EE-B6140C183E38}" type="slidenum">
              <a:rPr lang="el-GR"/>
              <a:pPr>
                <a:defRPr/>
              </a:pPr>
              <a:t>5</a:t>
            </a:fld>
            <a:endParaRPr lang="el-GR"/>
          </a:p>
        </p:txBody>
      </p:sp>
      <p:graphicFrame>
        <p:nvGraphicFramePr>
          <p:cNvPr id="53250" name="Object 4"/>
          <p:cNvGraphicFramePr>
            <a:graphicFrameLocks noChangeAspect="1"/>
          </p:cNvGraphicFramePr>
          <p:nvPr/>
        </p:nvGraphicFramePr>
        <p:xfrm>
          <a:off x="1135062" y="1357298"/>
          <a:ext cx="8008938" cy="4897438"/>
        </p:xfrm>
        <a:graphic>
          <a:graphicData uri="http://schemas.openxmlformats.org/presentationml/2006/ole">
            <mc:AlternateContent xmlns:mc="http://schemas.openxmlformats.org/markup-compatibility/2006">
              <mc:Choice xmlns:v="urn:schemas-microsoft-com:vml" Requires="v">
                <p:oleObj spid="_x0000_s53255" name="Document" r:id="rId5" imgW="8342705" imgH="5109244" progId="Word.Document.8">
                  <p:embed/>
                </p:oleObj>
              </mc:Choice>
              <mc:Fallback>
                <p:oleObj name="Document" r:id="rId5" imgW="8342705" imgH="5109244" progId="Word.Document.8">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35062" y="1357298"/>
                        <a:ext cx="8008938" cy="48974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checke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a:xfrm>
            <a:off x="1214414" y="274638"/>
            <a:ext cx="7719274" cy="1143000"/>
          </a:xfrm>
        </p:spPr>
        <p:txBody>
          <a:bodyPr>
            <a:normAutofit fontScale="90000"/>
          </a:bodyPr>
          <a:lstStyle/>
          <a:p>
            <a:pPr marL="838200" indent="-838200" eaLnBrk="1" hangingPunct="1">
              <a:defRPr/>
            </a:pPr>
            <a:r>
              <a:rPr lang="el-GR" b="1" dirty="0" smtClean="0">
                <a:solidFill>
                  <a:srgbClr val="FF3300"/>
                </a:solidFill>
              </a:rPr>
              <a:t>Δένδρα</a:t>
            </a:r>
            <a:br>
              <a:rPr lang="el-GR" b="1" dirty="0" smtClean="0">
                <a:solidFill>
                  <a:srgbClr val="FF3300"/>
                </a:solidFill>
              </a:rPr>
            </a:br>
            <a:endParaRPr lang="en-US" b="1" dirty="0" smtClean="0">
              <a:solidFill>
                <a:srgbClr val="FF3300"/>
              </a:solidFill>
            </a:endParaRPr>
          </a:p>
        </p:txBody>
      </p:sp>
      <p:sp>
        <p:nvSpPr>
          <p:cNvPr id="5" name="Date Placeholder 4"/>
          <p:cNvSpPr>
            <a:spLocks noGrp="1"/>
          </p:cNvSpPr>
          <p:nvPr>
            <p:ph type="dt" sz="half" idx="10"/>
          </p:nvPr>
        </p:nvSpPr>
        <p:spPr/>
        <p:txBody>
          <a:bodyPr/>
          <a:lstStyle/>
          <a:p>
            <a:pPr>
              <a:defRPr/>
            </a:pPr>
            <a:fld id="{2C582A68-7E53-4A30-8D58-AD7455A3CA05}" type="datetime1">
              <a:rPr lang="el-GR"/>
              <a:pPr>
                <a:defRPr/>
              </a:pPr>
              <a:t>19/1/2016</a:t>
            </a:fld>
            <a:endParaRPr lang="el-GR"/>
          </a:p>
        </p:txBody>
      </p:sp>
      <p:sp>
        <p:nvSpPr>
          <p:cNvPr id="6" name="Footer Placeholder 5"/>
          <p:cNvSpPr>
            <a:spLocks noGrp="1"/>
          </p:cNvSpPr>
          <p:nvPr>
            <p:ph type="ftr" sz="quarter" idx="11"/>
          </p:nvPr>
        </p:nvSpPr>
        <p:spPr/>
        <p:txBody>
          <a:bodyPr/>
          <a:lstStyle/>
          <a:p>
            <a:pPr>
              <a:defRPr/>
            </a:pPr>
            <a:r>
              <a:rPr lang="el-GR" dirty="0"/>
              <a:t>Τμήμα Πληροφορικής </a:t>
            </a:r>
            <a:r>
              <a:rPr lang="el-GR" dirty="0" smtClean="0"/>
              <a:t>ΑΠΘ</a:t>
            </a:r>
            <a:endParaRPr lang="el-GR" dirty="0"/>
          </a:p>
        </p:txBody>
      </p:sp>
      <p:sp>
        <p:nvSpPr>
          <p:cNvPr id="4" name="Slide Number Placeholder 3"/>
          <p:cNvSpPr>
            <a:spLocks noGrp="1"/>
          </p:cNvSpPr>
          <p:nvPr>
            <p:ph type="sldNum" sz="quarter" idx="12"/>
          </p:nvPr>
        </p:nvSpPr>
        <p:spPr/>
        <p:txBody>
          <a:bodyPr/>
          <a:lstStyle/>
          <a:p>
            <a:pPr>
              <a:defRPr/>
            </a:pPr>
            <a:fld id="{0A4B95FC-EE3F-4B49-BC5A-5F9E8F81AFA7}" type="slidenum">
              <a:rPr lang="el-GR"/>
              <a:pPr>
                <a:defRPr/>
              </a:pPr>
              <a:t>6</a:t>
            </a:fld>
            <a:endParaRPr lang="el-GR"/>
          </a:p>
        </p:txBody>
      </p:sp>
      <p:sp>
        <p:nvSpPr>
          <p:cNvPr id="7" name="TextBox 6"/>
          <p:cNvSpPr txBox="1"/>
          <p:nvPr/>
        </p:nvSpPr>
        <p:spPr>
          <a:xfrm>
            <a:off x="1000100" y="1500174"/>
            <a:ext cx="7858180" cy="4524315"/>
          </a:xfrm>
          <a:prstGeom prst="rect">
            <a:avLst/>
          </a:prstGeom>
          <a:noFill/>
        </p:spPr>
        <p:txBody>
          <a:bodyPr wrap="square" rtlCol="0">
            <a:spAutoFit/>
          </a:bodyPr>
          <a:lstStyle/>
          <a:p>
            <a:pPr marL="266700" indent="-266700">
              <a:buFont typeface="Arial" pitchFamily="34" charset="0"/>
              <a:buChar char="•"/>
            </a:pPr>
            <a:r>
              <a:rPr lang="el-GR" sz="3200" dirty="0" smtClean="0">
                <a:solidFill>
                  <a:srgbClr val="C00000"/>
                </a:solidFill>
              </a:rPr>
              <a:t>Δυαδικό δέντρο</a:t>
            </a:r>
            <a:r>
              <a:rPr lang="el-GR" sz="3200" dirty="0" smtClean="0"/>
              <a:t>: Κάθε κόμβος έχει βαθμό το πολύ 3 με εξαίρεση τη ρίζα που έχει το πολύ 2.</a:t>
            </a:r>
          </a:p>
          <a:p>
            <a:pPr marL="266700" indent="-266700">
              <a:buFont typeface="Arial" pitchFamily="34" charset="0"/>
              <a:buChar char="•"/>
            </a:pPr>
            <a:r>
              <a:rPr lang="el-GR" sz="3200" dirty="0" smtClean="0">
                <a:solidFill>
                  <a:srgbClr val="C00000"/>
                </a:solidFill>
              </a:rPr>
              <a:t>Ρίζα δέντρου</a:t>
            </a:r>
            <a:r>
              <a:rPr lang="el-GR" sz="3200" dirty="0" smtClean="0"/>
              <a:t>: ένας κόμβος επιλέγεται σαν αρχή του δέντρου</a:t>
            </a:r>
          </a:p>
          <a:p>
            <a:pPr marL="266700" indent="-266700">
              <a:buFont typeface="Arial" pitchFamily="34" charset="0"/>
              <a:buChar char="•"/>
            </a:pPr>
            <a:r>
              <a:rPr lang="el-GR" sz="3200" dirty="0" smtClean="0"/>
              <a:t>Οι υπόλοιποι κόμβοι θα είναι είτε δεξιά της ρίζας ή αριστερά. </a:t>
            </a:r>
          </a:p>
          <a:p>
            <a:pPr marL="266700" indent="-266700">
              <a:buFont typeface="Arial" pitchFamily="34" charset="0"/>
              <a:buChar char="•"/>
            </a:pPr>
            <a:r>
              <a:rPr lang="el-GR" sz="3200" dirty="0" smtClean="0">
                <a:solidFill>
                  <a:srgbClr val="C00000"/>
                </a:solidFill>
              </a:rPr>
              <a:t>Ύψος δέντρου</a:t>
            </a:r>
            <a:r>
              <a:rPr lang="el-GR" sz="3200" dirty="0" smtClean="0"/>
              <a:t>: Το μήκος του μέγιστου μονοπατιού από τη ρίζα προς ένα φύλλο. </a:t>
            </a:r>
            <a:endParaRPr lang="el-GR" sz="3200" dirty="0"/>
          </a:p>
        </p:txBody>
      </p:sp>
      <p:sp>
        <p:nvSpPr>
          <p:cNvPr id="8" name="Oval Callout 7"/>
          <p:cNvSpPr/>
          <p:nvPr/>
        </p:nvSpPr>
        <p:spPr>
          <a:xfrm>
            <a:off x="3500430" y="214290"/>
            <a:ext cx="5500726" cy="1357322"/>
          </a:xfrm>
          <a:prstGeom prst="wedgeEllipseCallout">
            <a:avLst>
              <a:gd name="adj1" fmla="val -37456"/>
              <a:gd name="adj2" fmla="val 309450"/>
            </a:avLst>
          </a:prstGeom>
          <a:solidFill>
            <a:schemeClr val="accent1">
              <a:alpha val="4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2">
                    <a:lumMod val="75000"/>
                  </a:schemeClr>
                </a:solidFill>
                <a:latin typeface="Times New Roman" pitchFamily="18" charset="0"/>
                <a:cs typeface="Times New Roman" pitchFamily="18" charset="0"/>
              </a:rPr>
              <a:t>Ένα δυαδικό δέντρο με ύψος </a:t>
            </a:r>
            <a:r>
              <a:rPr lang="en-US" i="1" dirty="0" smtClean="0">
                <a:solidFill>
                  <a:schemeClr val="tx2">
                    <a:lumMod val="75000"/>
                  </a:schemeClr>
                </a:solidFill>
                <a:latin typeface="Times New Roman" pitchFamily="18" charset="0"/>
                <a:cs typeface="Times New Roman" pitchFamily="18" charset="0"/>
              </a:rPr>
              <a:t>h</a:t>
            </a:r>
            <a:r>
              <a:rPr lang="el-GR" dirty="0" smtClean="0">
                <a:solidFill>
                  <a:schemeClr val="tx2">
                    <a:lumMod val="75000"/>
                  </a:schemeClr>
                </a:solidFill>
                <a:latin typeface="Times New Roman" pitchFamily="18" charset="0"/>
                <a:cs typeface="Times New Roman" pitchFamily="18" charset="0"/>
              </a:rPr>
              <a:t> μπορεί να έχει το πολύ 2</a:t>
            </a:r>
            <a:r>
              <a:rPr lang="en-US" i="1" baseline="30000" dirty="0" smtClean="0">
                <a:solidFill>
                  <a:schemeClr val="tx2">
                    <a:lumMod val="75000"/>
                  </a:schemeClr>
                </a:solidFill>
                <a:latin typeface="Times New Roman" pitchFamily="18" charset="0"/>
                <a:cs typeface="Times New Roman" pitchFamily="18" charset="0"/>
              </a:rPr>
              <a:t>h</a:t>
            </a:r>
            <a:r>
              <a:rPr lang="el-GR" dirty="0" smtClean="0">
                <a:solidFill>
                  <a:schemeClr val="tx2">
                    <a:lumMod val="75000"/>
                  </a:schemeClr>
                </a:solidFill>
                <a:latin typeface="Times New Roman" pitchFamily="18" charset="0"/>
                <a:cs typeface="Times New Roman" pitchFamily="18" charset="0"/>
              </a:rPr>
              <a:t> φύλλα.</a:t>
            </a:r>
            <a:endParaRPr lang="el-GR" dirty="0">
              <a:solidFill>
                <a:schemeClr val="tx2">
                  <a:lumMod val="75000"/>
                </a:schemeClr>
              </a:solidFill>
              <a:latin typeface="Times New Roman" pitchFamily="18" charset="0"/>
              <a:cs typeface="Times New Roman" pitchFamily="18" charset="0"/>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animEffect transition="in" filter="fade">
                                      <p:cBhvr>
                                        <p:cTn id="11" dur="500"/>
                                        <p:tgtEl>
                                          <p:spTgt spid="7">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animEffect transition="in" filter="fade">
                                      <p:cBhvr>
                                        <p:cTn id="16" dur="500"/>
                                        <p:tgtEl>
                                          <p:spTgt spid="7">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linds(horizontal)">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Παράδειγμα Δυαδικού Δέντρου</a:t>
            </a:r>
            <a:endParaRPr lang="el-GR" dirty="0"/>
          </a:p>
        </p:txBody>
      </p:sp>
      <p:sp>
        <p:nvSpPr>
          <p:cNvPr id="4" name="Date Placeholder 3"/>
          <p:cNvSpPr>
            <a:spLocks noGrp="1"/>
          </p:cNvSpPr>
          <p:nvPr>
            <p:ph type="dt" sz="half" idx="10"/>
          </p:nvPr>
        </p:nvSpPr>
        <p:spPr/>
        <p:txBody>
          <a:bodyPr/>
          <a:lstStyle/>
          <a:p>
            <a:pPr>
              <a:defRPr/>
            </a:pPr>
            <a:fld id="{BD36E8D9-E952-4DCC-8E88-2983B1E170D8}" type="datetime1">
              <a:rPr lang="el-GR" smtClean="0"/>
              <a:pPr>
                <a:defRPr/>
              </a:pPr>
              <a:t>19/1/2016</a:t>
            </a:fld>
            <a:endParaRPr lang="el-GR"/>
          </a:p>
        </p:txBody>
      </p:sp>
      <p:sp>
        <p:nvSpPr>
          <p:cNvPr id="5" name="Footer Placeholder 4"/>
          <p:cNvSpPr>
            <a:spLocks noGrp="1"/>
          </p:cNvSpPr>
          <p:nvPr>
            <p:ph type="ftr" sz="quarter" idx="11"/>
          </p:nvPr>
        </p:nvSpPr>
        <p:spPr/>
        <p:txBody>
          <a:bodyPr/>
          <a:lstStyle/>
          <a:p>
            <a:pPr>
              <a:defRPr/>
            </a:pPr>
            <a:r>
              <a:rPr lang="el-GR" smtClean="0"/>
              <a:t>Τμήμα Πληροφορικής ΑΠΘ </a:t>
            </a:r>
            <a:endParaRPr lang="el-GR" dirty="0"/>
          </a:p>
        </p:txBody>
      </p:sp>
      <p:sp>
        <p:nvSpPr>
          <p:cNvPr id="6" name="Slide Number Placeholder 5"/>
          <p:cNvSpPr>
            <a:spLocks noGrp="1"/>
          </p:cNvSpPr>
          <p:nvPr>
            <p:ph type="sldNum" sz="quarter" idx="12"/>
          </p:nvPr>
        </p:nvSpPr>
        <p:spPr/>
        <p:txBody>
          <a:bodyPr/>
          <a:lstStyle/>
          <a:p>
            <a:pPr>
              <a:defRPr/>
            </a:pPr>
            <a:fld id="{666BD56B-9FBA-40B2-AD0E-B02E4D7E8D05}" type="slidenum">
              <a:rPr lang="el-GR" smtClean="0"/>
              <a:pPr>
                <a:defRPr/>
              </a:pPr>
              <a:t>7</a:t>
            </a:fld>
            <a:endParaRPr lang="el-GR"/>
          </a:p>
        </p:txBody>
      </p:sp>
      <p:sp>
        <p:nvSpPr>
          <p:cNvPr id="7" name="Oval 6"/>
          <p:cNvSpPr/>
          <p:nvPr/>
        </p:nvSpPr>
        <p:spPr>
          <a:xfrm>
            <a:off x="4643438" y="1571612"/>
            <a:ext cx="357190"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Oval 7"/>
          <p:cNvSpPr/>
          <p:nvPr/>
        </p:nvSpPr>
        <p:spPr>
          <a:xfrm>
            <a:off x="6143636" y="2643182"/>
            <a:ext cx="357190"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Oval 8"/>
          <p:cNvSpPr/>
          <p:nvPr/>
        </p:nvSpPr>
        <p:spPr>
          <a:xfrm>
            <a:off x="3214678" y="2714620"/>
            <a:ext cx="357190"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Oval 9"/>
          <p:cNvSpPr/>
          <p:nvPr/>
        </p:nvSpPr>
        <p:spPr>
          <a:xfrm>
            <a:off x="3500430" y="5643578"/>
            <a:ext cx="357190"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Oval 10"/>
          <p:cNvSpPr/>
          <p:nvPr/>
        </p:nvSpPr>
        <p:spPr>
          <a:xfrm>
            <a:off x="7286644" y="3929066"/>
            <a:ext cx="357190"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Oval 11"/>
          <p:cNvSpPr/>
          <p:nvPr/>
        </p:nvSpPr>
        <p:spPr>
          <a:xfrm>
            <a:off x="4214810" y="4071942"/>
            <a:ext cx="357190"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Oval 12"/>
          <p:cNvSpPr/>
          <p:nvPr/>
        </p:nvSpPr>
        <p:spPr>
          <a:xfrm>
            <a:off x="2000232" y="4143380"/>
            <a:ext cx="357190" cy="357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5" name="Straight Connector 14"/>
          <p:cNvCxnSpPr>
            <a:stCxn id="7" idx="3"/>
            <a:endCxn id="9" idx="7"/>
          </p:cNvCxnSpPr>
          <p:nvPr/>
        </p:nvCxnSpPr>
        <p:spPr>
          <a:xfrm rot="5400000">
            <a:off x="3662435" y="1733617"/>
            <a:ext cx="890436" cy="11761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7" idx="5"/>
            <a:endCxn id="8" idx="1"/>
          </p:cNvCxnSpPr>
          <p:nvPr/>
        </p:nvCxnSpPr>
        <p:spPr>
          <a:xfrm rot="16200000" flipH="1">
            <a:off x="5162633" y="1662179"/>
            <a:ext cx="818998" cy="124762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2" idx="4"/>
            <a:endCxn id="10" idx="0"/>
          </p:cNvCxnSpPr>
          <p:nvPr/>
        </p:nvCxnSpPr>
        <p:spPr>
          <a:xfrm rot="5400000">
            <a:off x="3428992" y="4679165"/>
            <a:ext cx="1214446" cy="71438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9" idx="3"/>
            <a:endCxn id="13" idx="0"/>
          </p:cNvCxnSpPr>
          <p:nvPr/>
        </p:nvCxnSpPr>
        <p:spPr>
          <a:xfrm rot="5400000">
            <a:off x="2160968" y="3037360"/>
            <a:ext cx="1123879" cy="108816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9" idx="5"/>
            <a:endCxn id="12" idx="0"/>
          </p:cNvCxnSpPr>
          <p:nvPr/>
        </p:nvCxnSpPr>
        <p:spPr>
          <a:xfrm rot="16200000" flipH="1">
            <a:off x="3430262" y="3108798"/>
            <a:ext cx="1052441" cy="87384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8" idx="5"/>
            <a:endCxn id="11" idx="0"/>
          </p:cNvCxnSpPr>
          <p:nvPr/>
        </p:nvCxnSpPr>
        <p:spPr>
          <a:xfrm rot="16200000" flipH="1">
            <a:off x="6466377" y="2930203"/>
            <a:ext cx="981003" cy="1016722"/>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ransition>
    <p:checke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pPr eaLnBrk="1" hangingPunct="1">
              <a:defRPr/>
            </a:pPr>
            <a:r>
              <a:rPr lang="el-GR" b="1" smtClean="0">
                <a:solidFill>
                  <a:srgbClr val="FF3300"/>
                </a:solidFill>
              </a:rPr>
              <a:t>Σχέση γραφήματος - δένδρου</a:t>
            </a:r>
            <a:endParaRPr lang="en-US" b="1" smtClean="0">
              <a:solidFill>
                <a:srgbClr val="FF3300"/>
              </a:solidFill>
            </a:endParaRPr>
          </a:p>
        </p:txBody>
      </p:sp>
      <p:sp>
        <p:nvSpPr>
          <p:cNvPr id="5" name="Date Placeholder 4"/>
          <p:cNvSpPr>
            <a:spLocks noGrp="1"/>
          </p:cNvSpPr>
          <p:nvPr>
            <p:ph type="dt" sz="half" idx="10"/>
          </p:nvPr>
        </p:nvSpPr>
        <p:spPr/>
        <p:txBody>
          <a:bodyPr/>
          <a:lstStyle/>
          <a:p>
            <a:pPr>
              <a:defRPr/>
            </a:pPr>
            <a:fld id="{07F96287-6582-4F64-8017-05A4812F51EC}" type="datetime1">
              <a:rPr lang="el-GR"/>
              <a:pPr>
                <a:defRPr/>
              </a:pPr>
              <a:t>19/1/2016</a:t>
            </a:fld>
            <a:endParaRPr lang="el-GR"/>
          </a:p>
        </p:txBody>
      </p:sp>
      <p:sp>
        <p:nvSpPr>
          <p:cNvPr id="6" name="Footer Placeholder 5"/>
          <p:cNvSpPr>
            <a:spLocks noGrp="1"/>
          </p:cNvSpPr>
          <p:nvPr>
            <p:ph type="ftr" sz="quarter" idx="11"/>
          </p:nvPr>
        </p:nvSpPr>
        <p:spPr/>
        <p:txBody>
          <a:bodyPr/>
          <a:lstStyle/>
          <a:p>
            <a:pPr>
              <a:defRPr/>
            </a:pPr>
            <a:r>
              <a:rPr lang="el-GR" dirty="0"/>
              <a:t>Τμήμα Πληροφορικής </a:t>
            </a:r>
            <a:r>
              <a:rPr lang="el-GR" dirty="0" smtClean="0"/>
              <a:t>ΑΠΘ</a:t>
            </a:r>
            <a:endParaRPr lang="el-GR" dirty="0"/>
          </a:p>
        </p:txBody>
      </p:sp>
      <p:sp>
        <p:nvSpPr>
          <p:cNvPr id="4" name="Slide Number Placeholder 3"/>
          <p:cNvSpPr>
            <a:spLocks noGrp="1"/>
          </p:cNvSpPr>
          <p:nvPr>
            <p:ph type="sldNum" sz="quarter" idx="12"/>
          </p:nvPr>
        </p:nvSpPr>
        <p:spPr/>
        <p:txBody>
          <a:bodyPr/>
          <a:lstStyle/>
          <a:p>
            <a:pPr>
              <a:defRPr/>
            </a:pPr>
            <a:fld id="{4354CCCE-4302-4F87-9193-E8FA9B2B5F0D}" type="slidenum">
              <a:rPr lang="el-GR"/>
              <a:pPr>
                <a:defRPr/>
              </a:pPr>
              <a:t>8</a:t>
            </a:fld>
            <a:endParaRPr lang="el-GR"/>
          </a:p>
        </p:txBody>
      </p:sp>
      <p:sp>
        <p:nvSpPr>
          <p:cNvPr id="7" name="Rectangle 6"/>
          <p:cNvSpPr/>
          <p:nvPr/>
        </p:nvSpPr>
        <p:spPr>
          <a:xfrm>
            <a:off x="1285852" y="1785926"/>
            <a:ext cx="7358114" cy="3970318"/>
          </a:xfrm>
          <a:prstGeom prst="rect">
            <a:avLst/>
          </a:prstGeom>
        </p:spPr>
        <p:txBody>
          <a:bodyPr wrap="square">
            <a:spAutoFit/>
          </a:bodyPr>
          <a:lstStyle/>
          <a:p>
            <a:pPr>
              <a:lnSpc>
                <a:spcPct val="150000"/>
              </a:lnSpc>
            </a:pPr>
            <a:r>
              <a:rPr lang="el-GR" sz="2800" dirty="0" smtClean="0">
                <a:latin typeface="Times New Roman" pitchFamily="18" charset="0"/>
                <a:cs typeface="Times New Roman" pitchFamily="18" charset="0"/>
              </a:rPr>
              <a:t>Κάθε συνδεδεμένο γράφημα έχει ένα τουλάχιστον </a:t>
            </a:r>
            <a:r>
              <a:rPr lang="el-GR" sz="2800" dirty="0" smtClean="0">
                <a:solidFill>
                  <a:srgbClr val="C00000"/>
                </a:solidFill>
                <a:latin typeface="Times New Roman" pitchFamily="18" charset="0"/>
                <a:cs typeface="Times New Roman" pitchFamily="18" charset="0"/>
              </a:rPr>
              <a:t>παράγον δέντρο </a:t>
            </a:r>
            <a:r>
              <a:rPr lang="el-GR" sz="2800"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spanning tree – </a:t>
            </a:r>
            <a:r>
              <a:rPr lang="el-GR" sz="2800" dirty="0" smtClean="0">
                <a:latin typeface="Times New Roman" pitchFamily="18" charset="0"/>
                <a:cs typeface="Times New Roman" pitchFamily="18" charset="0"/>
              </a:rPr>
              <a:t>επικαλύπτον δέντρο – γεννητικό δέντρο</a:t>
            </a:r>
            <a:r>
              <a:rPr lang="en-US" sz="2800" dirty="0" smtClean="0">
                <a:latin typeface="Times New Roman" pitchFamily="18" charset="0"/>
                <a:cs typeface="Times New Roman" pitchFamily="18" charset="0"/>
              </a:rPr>
              <a:t>)</a:t>
            </a:r>
            <a:r>
              <a:rPr lang="el-GR" sz="2800" dirty="0" smtClean="0">
                <a:latin typeface="Times New Roman" pitchFamily="18" charset="0"/>
                <a:cs typeface="Times New Roman" pitchFamily="18" charset="0"/>
              </a:rPr>
              <a:t>. Δηλαδή μπορούμε πάντοτε αφαιρώντας κάποιες ακμές από ένα συνδεδεμένο γράφημα να πάρουμε ένα δέντρο με όλες τις κορυφές του αρχικού γραφήματος. </a:t>
            </a:r>
            <a:endParaRPr lang="el-GR" sz="2800" dirty="0">
              <a:latin typeface="Times New Roman" pitchFamily="18" charset="0"/>
              <a:cs typeface="Times New Roman" pitchFamily="18" charset="0"/>
            </a:endParaRPr>
          </a:p>
        </p:txBody>
      </p:sp>
    </p:spTree>
  </p:cSld>
  <p:clrMapOvr>
    <a:masterClrMapping/>
  </p:clrMapOvr>
  <p:transition>
    <p:checke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Rectangle 2"/>
          <p:cNvSpPr>
            <a:spLocks noGrp="1" noChangeArrowheads="1"/>
          </p:cNvSpPr>
          <p:nvPr>
            <p:ph type="title"/>
          </p:nvPr>
        </p:nvSpPr>
        <p:spPr/>
        <p:txBody>
          <a:bodyPr/>
          <a:lstStyle/>
          <a:p>
            <a:pPr eaLnBrk="1" hangingPunct="1">
              <a:defRPr/>
            </a:pPr>
            <a:r>
              <a:rPr lang="el-GR" b="1" smtClean="0">
                <a:solidFill>
                  <a:srgbClr val="FF3300"/>
                </a:solidFill>
              </a:rPr>
              <a:t>Παράδειγμα</a:t>
            </a:r>
            <a:endParaRPr lang="en-US" b="1" smtClean="0">
              <a:solidFill>
                <a:srgbClr val="FF3300"/>
              </a:solidFill>
            </a:endParaRPr>
          </a:p>
        </p:txBody>
      </p:sp>
      <p:sp>
        <p:nvSpPr>
          <p:cNvPr id="5" name="Date Placeholder 4"/>
          <p:cNvSpPr>
            <a:spLocks noGrp="1"/>
          </p:cNvSpPr>
          <p:nvPr>
            <p:ph type="dt" sz="half" idx="10"/>
          </p:nvPr>
        </p:nvSpPr>
        <p:spPr/>
        <p:txBody>
          <a:bodyPr/>
          <a:lstStyle/>
          <a:p>
            <a:pPr>
              <a:defRPr/>
            </a:pPr>
            <a:fld id="{9591AE73-F18D-4FA9-9EBE-27D9FF33D08E}" type="datetime1">
              <a:rPr lang="el-GR"/>
              <a:pPr>
                <a:defRPr/>
              </a:pPr>
              <a:t>19/1/2016</a:t>
            </a:fld>
            <a:endParaRPr lang="el-GR"/>
          </a:p>
        </p:txBody>
      </p:sp>
      <p:sp>
        <p:nvSpPr>
          <p:cNvPr id="6" name="Footer Placeholder 5"/>
          <p:cNvSpPr>
            <a:spLocks noGrp="1"/>
          </p:cNvSpPr>
          <p:nvPr>
            <p:ph type="ftr" sz="quarter" idx="11"/>
          </p:nvPr>
        </p:nvSpPr>
        <p:spPr/>
        <p:txBody>
          <a:bodyPr/>
          <a:lstStyle/>
          <a:p>
            <a:pPr>
              <a:defRPr/>
            </a:pPr>
            <a:r>
              <a:rPr lang="el-GR" dirty="0"/>
              <a:t>Τμήμα Πληροφορικής </a:t>
            </a:r>
            <a:r>
              <a:rPr lang="el-GR" dirty="0" smtClean="0"/>
              <a:t>ΑΠΘ</a:t>
            </a:r>
            <a:endParaRPr lang="el-GR" dirty="0"/>
          </a:p>
        </p:txBody>
      </p:sp>
      <p:sp>
        <p:nvSpPr>
          <p:cNvPr id="4" name="Slide Number Placeholder 3"/>
          <p:cNvSpPr>
            <a:spLocks noGrp="1"/>
          </p:cNvSpPr>
          <p:nvPr>
            <p:ph type="sldNum" sz="quarter" idx="12"/>
          </p:nvPr>
        </p:nvSpPr>
        <p:spPr/>
        <p:txBody>
          <a:bodyPr/>
          <a:lstStyle/>
          <a:p>
            <a:pPr>
              <a:defRPr/>
            </a:pPr>
            <a:fld id="{5F383942-D3CF-451A-8711-CB158B45F1D3}" type="slidenum">
              <a:rPr lang="el-GR"/>
              <a:pPr>
                <a:defRPr/>
              </a:pPr>
              <a:t>9</a:t>
            </a:fld>
            <a:endParaRPr lang="el-GR"/>
          </a:p>
        </p:txBody>
      </p:sp>
      <p:graphicFrame>
        <p:nvGraphicFramePr>
          <p:cNvPr id="55298" name="Object 4"/>
          <p:cNvGraphicFramePr>
            <a:graphicFrameLocks noChangeAspect="1"/>
          </p:cNvGraphicFramePr>
          <p:nvPr/>
        </p:nvGraphicFramePr>
        <p:xfrm>
          <a:off x="1000100" y="1571612"/>
          <a:ext cx="8143900" cy="4792663"/>
        </p:xfrm>
        <a:graphic>
          <a:graphicData uri="http://schemas.openxmlformats.org/presentationml/2006/ole">
            <mc:AlternateContent xmlns:mc="http://schemas.openxmlformats.org/markup-compatibility/2006">
              <mc:Choice xmlns:v="urn:schemas-microsoft-com:vml" Requires="v">
                <p:oleObj spid="_x0000_s55303" name="Document" r:id="rId5" imgW="8179271" imgH="5220846" progId="Word.Document.8">
                  <p:embed/>
                </p:oleObj>
              </mc:Choice>
              <mc:Fallback>
                <p:oleObj name="Document" r:id="rId5" imgW="8179271" imgH="5220846" progId="Word.Document.8">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00100" y="1571612"/>
                        <a:ext cx="8143900" cy="479266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checke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5565</TotalTime>
  <Words>749</Words>
  <Application>Microsoft Office PowerPoint</Application>
  <PresentationFormat>On-screen Show (4:3)</PresentationFormat>
  <Paragraphs>181</Paragraphs>
  <Slides>31</Slides>
  <Notes>20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34" baseType="lpstr">
      <vt:lpstr>Solstice</vt:lpstr>
      <vt:lpstr>Document</vt:lpstr>
      <vt:lpstr>Picture</vt:lpstr>
      <vt:lpstr>ΔΙΑΚΡΙΤΑ ΜΑΘΗΜΑΤΙΚΑ</vt:lpstr>
      <vt:lpstr>Το πρόβλημα των συνδέσεων</vt:lpstr>
      <vt:lpstr>Δένδρα</vt:lpstr>
      <vt:lpstr>Δένδρα </vt:lpstr>
      <vt:lpstr>Παράδειγμα δέντρου</vt:lpstr>
      <vt:lpstr>Δένδρα </vt:lpstr>
      <vt:lpstr>Παράδειγμα Δυαδικού Δέντρου</vt:lpstr>
      <vt:lpstr>Σχέση γραφήματος - δένδρου</vt:lpstr>
      <vt:lpstr>Παράδειγμα</vt:lpstr>
      <vt:lpstr>Παράδειγμα (συν.)</vt:lpstr>
      <vt:lpstr>Ισομορφισμόσ</vt:lpstr>
      <vt:lpstr>Ισομορφισμός γραφημάτων </vt:lpstr>
      <vt:lpstr>PowerPoint Presentation</vt:lpstr>
      <vt:lpstr>Ισόμορφα γραφήματα</vt:lpstr>
      <vt:lpstr>Ισομορφισμός</vt:lpstr>
      <vt:lpstr>PowerPoint Presentation</vt:lpstr>
      <vt:lpstr>Παράδειγμα</vt:lpstr>
      <vt:lpstr>Παράδειγμα (συν)</vt:lpstr>
      <vt:lpstr>Αναλλοίωτες γραφήματος</vt:lpstr>
      <vt:lpstr>Παράδειγμα</vt:lpstr>
      <vt:lpstr>Επίπεδα γραφήματα</vt:lpstr>
      <vt:lpstr>Επίπεδα γραφήματα </vt:lpstr>
      <vt:lpstr>Είναι επίπεδο;</vt:lpstr>
      <vt:lpstr>Σύνορα και περιοχές</vt:lpstr>
      <vt:lpstr>Παράδειγμα –  επίπεδο γράφημα</vt:lpstr>
      <vt:lpstr>Παράδειγμα –  επίπεδο γράφημα (συν)</vt:lpstr>
      <vt:lpstr>Τι είναι το Κ3,3 και Κ5;</vt:lpstr>
      <vt:lpstr>Μερικές Ιδιότητες</vt:lpstr>
      <vt:lpstr>Θεώρημα Kuratowski</vt:lpstr>
      <vt:lpstr>Ομομορφικά Γραφήματα</vt:lpstr>
      <vt:lpstr>Παράδειγμα (10.7.22 άσκηση περίπου)</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ΔΙΑΚΡΙΤΑ ΜΑΘΗΜΑΤΙΚΑ</dc:title>
  <dc:creator>Lefteris Angelis</dc:creator>
  <cp:lastModifiedBy>Kostas</cp:lastModifiedBy>
  <cp:revision>430</cp:revision>
  <dcterms:created xsi:type="dcterms:W3CDTF">2005-10-01T17:37:34Z</dcterms:created>
  <dcterms:modified xsi:type="dcterms:W3CDTF">2016-01-19T13:47:43Z</dcterms:modified>
</cp:coreProperties>
</file>